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8"/>
  </p:notesMasterIdLst>
  <p:sldIdLst>
    <p:sldId id="256" r:id="rId2"/>
    <p:sldId id="257" r:id="rId3"/>
    <p:sldId id="258" r:id="rId4"/>
    <p:sldId id="287" r:id="rId5"/>
    <p:sldId id="273" r:id="rId6"/>
    <p:sldId id="274" r:id="rId7"/>
    <p:sldId id="275" r:id="rId8"/>
    <p:sldId id="276" r:id="rId9"/>
    <p:sldId id="278" r:id="rId10"/>
    <p:sldId id="279" r:id="rId11"/>
    <p:sldId id="289" r:id="rId12"/>
    <p:sldId id="282" r:id="rId13"/>
    <p:sldId id="288" r:id="rId14"/>
    <p:sldId id="291" r:id="rId15"/>
    <p:sldId id="292" r:id="rId16"/>
    <p:sldId id="293" r:id="rId17"/>
    <p:sldId id="294" r:id="rId18"/>
    <p:sldId id="295" r:id="rId19"/>
    <p:sldId id="300" r:id="rId20"/>
    <p:sldId id="296" r:id="rId21"/>
    <p:sldId id="297" r:id="rId22"/>
    <p:sldId id="298" r:id="rId23"/>
    <p:sldId id="299" r:id="rId24"/>
    <p:sldId id="280" r:id="rId25"/>
    <p:sldId id="29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9E5005AD-79DC-4977-BA26-78BCE638DFF7}">
          <p14:sldIdLst>
            <p14:sldId id="256"/>
            <p14:sldId id="257"/>
            <p14:sldId id="258"/>
            <p14:sldId id="287"/>
            <p14:sldId id="273"/>
            <p14:sldId id="274"/>
            <p14:sldId id="275"/>
            <p14:sldId id="276"/>
            <p14:sldId id="278"/>
            <p14:sldId id="279"/>
            <p14:sldId id="289"/>
            <p14:sldId id="282"/>
            <p14:sldId id="288"/>
            <p14:sldId id="291"/>
            <p14:sldId id="292"/>
            <p14:sldId id="293"/>
            <p14:sldId id="294"/>
            <p14:sldId id="295"/>
            <p14:sldId id="300"/>
            <p14:sldId id="296"/>
            <p14:sldId id="297"/>
            <p14:sldId id="298"/>
            <p14:sldId id="299"/>
            <p14:sldId id="280"/>
            <p14:sldId id="290"/>
          </p14:sldIdLst>
        </p14:section>
        <p14:section name="Untitled Section" id="{1E29469B-A04C-4256-82FA-92C621EE5604}">
          <p14:sldIdLst>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644" autoAdjust="0"/>
  </p:normalViewPr>
  <p:slideViewPr>
    <p:cSldViewPr>
      <p:cViewPr>
        <p:scale>
          <a:sx n="100" d="100"/>
          <a:sy n="100" d="100"/>
        </p:scale>
        <p:origin x="-2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1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8A102-4FA6-433F-8D53-4CDE6705FE1D}" type="datetimeFigureOut">
              <a:rPr lang="en-ZA" smtClean="0"/>
              <a:pPr/>
              <a:t>2019/05/19</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9283CB-955E-480E-BE5E-2BE7894B624F}" type="slidenum">
              <a:rPr lang="en-ZA" smtClean="0"/>
              <a:pPr/>
              <a:t>‹#›</a:t>
            </a:fld>
            <a:endParaRPr lang="en-ZA" dirty="0"/>
          </a:p>
        </p:txBody>
      </p:sp>
    </p:spTree>
    <p:extLst>
      <p:ext uri="{BB962C8B-B14F-4D97-AF65-F5344CB8AC3E}">
        <p14:creationId xmlns="" xmlns:p14="http://schemas.microsoft.com/office/powerpoint/2010/main" val="163790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538DE2E-B72F-4AEC-99E5-49153A907427}" type="datetime1">
              <a:rPr lang="en-ZA" smtClean="0"/>
              <a:pPr/>
              <a:t>2019/05/19</a:t>
            </a:fld>
            <a:endParaRPr lang="en-ZA" dirty="0"/>
          </a:p>
        </p:txBody>
      </p:sp>
      <p:sp>
        <p:nvSpPr>
          <p:cNvPr id="20" name="Footer Placeholder 19"/>
          <p:cNvSpPr>
            <a:spLocks noGrp="1"/>
          </p:cNvSpPr>
          <p:nvPr>
            <p:ph type="ftr" sz="quarter" idx="11"/>
          </p:nvPr>
        </p:nvSpPr>
        <p:spPr/>
        <p:txBody>
          <a:bodyPr/>
          <a:lstStyle>
            <a:extLst/>
          </a:lstStyle>
          <a:p>
            <a:r>
              <a:rPr lang="en-ZA" dirty="0" smtClean="0"/>
              <a:t>1 2.3.</a:t>
            </a:r>
            <a:endParaRPr lang="en-ZA" dirty="0"/>
          </a:p>
        </p:txBody>
      </p:sp>
      <p:sp>
        <p:nvSpPr>
          <p:cNvPr id="10" name="Slide Number Placeholder 9"/>
          <p:cNvSpPr>
            <a:spLocks noGrp="1"/>
          </p:cNvSpPr>
          <p:nvPr>
            <p:ph type="sldNum" sz="quarter" idx="12"/>
          </p:nvPr>
        </p:nvSpPr>
        <p:spPr/>
        <p:txBody>
          <a:bodyPr/>
          <a:lstStyle>
            <a:extLst/>
          </a:lstStyle>
          <a:p>
            <a:fld id="{5C54381A-B578-4F62-AE8C-6AE4BF5F3359}" type="slidenum">
              <a:rPr lang="en-ZA" smtClean="0"/>
              <a:pPr/>
              <a:t>‹#›</a:t>
            </a:fld>
            <a:endParaRPr lang="en-ZA"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F75242-0C22-48B5-A0B1-714C7C3E8E7F}" type="datetime1">
              <a:rPr lang="en-ZA" smtClean="0"/>
              <a:pPr/>
              <a:t>2019/05/19</a:t>
            </a:fld>
            <a:endParaRPr lang="en-ZA" dirty="0"/>
          </a:p>
        </p:txBody>
      </p:sp>
      <p:sp>
        <p:nvSpPr>
          <p:cNvPr id="5" name="Footer Placeholder 4"/>
          <p:cNvSpPr>
            <a:spLocks noGrp="1"/>
          </p:cNvSpPr>
          <p:nvPr>
            <p:ph type="ftr" sz="quarter" idx="11"/>
          </p:nvPr>
        </p:nvSpPr>
        <p:spPr/>
        <p:txBody>
          <a:bodyPr/>
          <a:lstStyle>
            <a:extLst/>
          </a:lstStyle>
          <a:p>
            <a:r>
              <a:rPr lang="en-ZA" dirty="0" smtClean="0"/>
              <a:t>1 2.3.</a:t>
            </a:r>
            <a:endParaRPr lang="en-ZA" dirty="0"/>
          </a:p>
        </p:txBody>
      </p:sp>
      <p:sp>
        <p:nvSpPr>
          <p:cNvPr id="6" name="Slide Number Placeholder 5"/>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470F11-AB4E-471F-B021-520B74F53EB1}" type="datetime1">
              <a:rPr lang="en-ZA" smtClean="0"/>
              <a:pPr/>
              <a:t>2019/05/19</a:t>
            </a:fld>
            <a:endParaRPr lang="en-ZA" dirty="0"/>
          </a:p>
        </p:txBody>
      </p:sp>
      <p:sp>
        <p:nvSpPr>
          <p:cNvPr id="5" name="Footer Placeholder 4"/>
          <p:cNvSpPr>
            <a:spLocks noGrp="1"/>
          </p:cNvSpPr>
          <p:nvPr>
            <p:ph type="ftr" sz="quarter" idx="11"/>
          </p:nvPr>
        </p:nvSpPr>
        <p:spPr/>
        <p:txBody>
          <a:bodyPr/>
          <a:lstStyle>
            <a:extLst/>
          </a:lstStyle>
          <a:p>
            <a:r>
              <a:rPr lang="en-ZA" dirty="0" smtClean="0"/>
              <a:t>1 2.3.</a:t>
            </a:r>
            <a:endParaRPr lang="en-ZA" dirty="0"/>
          </a:p>
        </p:txBody>
      </p:sp>
      <p:sp>
        <p:nvSpPr>
          <p:cNvPr id="6" name="Slide Number Placeholder 5"/>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E17A77-6DFE-4D3B-9D65-1E3CF4A82FA2}" type="datetime1">
              <a:rPr lang="en-ZA" smtClean="0"/>
              <a:pPr/>
              <a:t>2019/05/19</a:t>
            </a:fld>
            <a:endParaRPr lang="en-ZA" dirty="0"/>
          </a:p>
        </p:txBody>
      </p:sp>
      <p:sp>
        <p:nvSpPr>
          <p:cNvPr id="5" name="Footer Placeholder 4"/>
          <p:cNvSpPr>
            <a:spLocks noGrp="1"/>
          </p:cNvSpPr>
          <p:nvPr>
            <p:ph type="ftr" sz="quarter" idx="11"/>
          </p:nvPr>
        </p:nvSpPr>
        <p:spPr/>
        <p:txBody>
          <a:bodyPr/>
          <a:lstStyle>
            <a:extLst/>
          </a:lstStyle>
          <a:p>
            <a:r>
              <a:rPr lang="en-ZA" dirty="0" smtClean="0"/>
              <a:t>1 2.3.</a:t>
            </a:r>
            <a:endParaRPr lang="en-ZA" dirty="0"/>
          </a:p>
        </p:txBody>
      </p:sp>
      <p:sp>
        <p:nvSpPr>
          <p:cNvPr id="6" name="Slide Number Placeholder 5"/>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A099E4-C4C8-451A-8C6D-7B6987383C2B}" type="datetime1">
              <a:rPr lang="en-ZA" smtClean="0"/>
              <a:pPr/>
              <a:t>2019/05/19</a:t>
            </a:fld>
            <a:endParaRPr lang="en-ZA" dirty="0"/>
          </a:p>
        </p:txBody>
      </p:sp>
      <p:sp>
        <p:nvSpPr>
          <p:cNvPr id="5" name="Footer Placeholder 4"/>
          <p:cNvSpPr>
            <a:spLocks noGrp="1"/>
          </p:cNvSpPr>
          <p:nvPr>
            <p:ph type="ftr" sz="quarter" idx="11"/>
          </p:nvPr>
        </p:nvSpPr>
        <p:spPr/>
        <p:txBody>
          <a:bodyPr/>
          <a:lstStyle>
            <a:extLst/>
          </a:lstStyle>
          <a:p>
            <a:r>
              <a:rPr lang="en-ZA" dirty="0" smtClean="0"/>
              <a:t>1 2.3.</a:t>
            </a:r>
            <a:endParaRPr lang="en-ZA" dirty="0"/>
          </a:p>
        </p:txBody>
      </p:sp>
      <p:sp>
        <p:nvSpPr>
          <p:cNvPr id="6" name="Slide Number Placeholder 5"/>
          <p:cNvSpPr>
            <a:spLocks noGrp="1"/>
          </p:cNvSpPr>
          <p:nvPr>
            <p:ph type="sldNum" sz="quarter" idx="12"/>
          </p:nvPr>
        </p:nvSpPr>
        <p:spPr/>
        <p:txBody>
          <a:bodyPr/>
          <a:lstStyle>
            <a:extLst/>
          </a:lstStyle>
          <a:p>
            <a:fld id="{5C54381A-B578-4F62-AE8C-6AE4BF5F3359}" type="slidenum">
              <a:rPr lang="en-ZA" smtClean="0"/>
              <a:pPr/>
              <a:t>‹#›</a:t>
            </a:fld>
            <a:endParaRPr lang="en-ZA"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69F09C3-FF4A-466F-8937-0E004A1B2799}" type="datetime1">
              <a:rPr lang="en-ZA" smtClean="0"/>
              <a:pPr/>
              <a:t>2019/05/19</a:t>
            </a:fld>
            <a:endParaRPr lang="en-ZA" dirty="0"/>
          </a:p>
        </p:txBody>
      </p:sp>
      <p:sp>
        <p:nvSpPr>
          <p:cNvPr id="6" name="Footer Placeholder 5"/>
          <p:cNvSpPr>
            <a:spLocks noGrp="1"/>
          </p:cNvSpPr>
          <p:nvPr>
            <p:ph type="ftr" sz="quarter" idx="11"/>
          </p:nvPr>
        </p:nvSpPr>
        <p:spPr/>
        <p:txBody>
          <a:bodyPr/>
          <a:lstStyle>
            <a:extLst/>
          </a:lstStyle>
          <a:p>
            <a:r>
              <a:rPr lang="en-ZA" dirty="0" smtClean="0"/>
              <a:t>1 2.3.</a:t>
            </a:r>
            <a:endParaRPr lang="en-ZA" dirty="0"/>
          </a:p>
        </p:txBody>
      </p:sp>
      <p:sp>
        <p:nvSpPr>
          <p:cNvPr id="7" name="Slide Number Placeholder 6"/>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256AE2-745C-4002-B4EF-2ED7F452AF1C}" type="datetime1">
              <a:rPr lang="en-ZA" smtClean="0"/>
              <a:pPr/>
              <a:t>2019/05/19</a:t>
            </a:fld>
            <a:endParaRPr lang="en-ZA" dirty="0"/>
          </a:p>
        </p:txBody>
      </p:sp>
      <p:sp>
        <p:nvSpPr>
          <p:cNvPr id="8" name="Footer Placeholder 7"/>
          <p:cNvSpPr>
            <a:spLocks noGrp="1"/>
          </p:cNvSpPr>
          <p:nvPr>
            <p:ph type="ftr" sz="quarter" idx="11"/>
          </p:nvPr>
        </p:nvSpPr>
        <p:spPr/>
        <p:txBody>
          <a:bodyPr/>
          <a:lstStyle>
            <a:extLst/>
          </a:lstStyle>
          <a:p>
            <a:r>
              <a:rPr lang="en-ZA" dirty="0" smtClean="0"/>
              <a:t>1 2.3.</a:t>
            </a:r>
            <a:endParaRPr lang="en-ZA" dirty="0"/>
          </a:p>
        </p:txBody>
      </p:sp>
      <p:sp>
        <p:nvSpPr>
          <p:cNvPr id="9" name="Slide Number Placeholder 8"/>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2A87C27-2A13-4D0E-9955-8D36404AEA9D}" type="datetime1">
              <a:rPr lang="en-ZA" smtClean="0"/>
              <a:pPr/>
              <a:t>2019/05/19</a:t>
            </a:fld>
            <a:endParaRPr lang="en-ZA" dirty="0"/>
          </a:p>
        </p:txBody>
      </p:sp>
      <p:sp>
        <p:nvSpPr>
          <p:cNvPr id="4" name="Footer Placeholder 3"/>
          <p:cNvSpPr>
            <a:spLocks noGrp="1"/>
          </p:cNvSpPr>
          <p:nvPr>
            <p:ph type="ftr" sz="quarter" idx="11"/>
          </p:nvPr>
        </p:nvSpPr>
        <p:spPr/>
        <p:txBody>
          <a:bodyPr/>
          <a:lstStyle>
            <a:extLst/>
          </a:lstStyle>
          <a:p>
            <a:r>
              <a:rPr lang="en-ZA" dirty="0" smtClean="0"/>
              <a:t>1 2.3.</a:t>
            </a:r>
            <a:endParaRPr lang="en-ZA" dirty="0"/>
          </a:p>
        </p:txBody>
      </p:sp>
      <p:sp>
        <p:nvSpPr>
          <p:cNvPr id="5" name="Slide Number Placeholder 4"/>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8749753-3A85-47C7-9D40-59AA902CCA1F}" type="datetime1">
              <a:rPr lang="en-ZA" smtClean="0"/>
              <a:pPr/>
              <a:t>2019/05/19</a:t>
            </a:fld>
            <a:endParaRPr lang="en-ZA" dirty="0"/>
          </a:p>
        </p:txBody>
      </p:sp>
      <p:sp>
        <p:nvSpPr>
          <p:cNvPr id="3" name="Footer Placeholder 2"/>
          <p:cNvSpPr>
            <a:spLocks noGrp="1"/>
          </p:cNvSpPr>
          <p:nvPr>
            <p:ph type="ftr" sz="quarter" idx="11"/>
          </p:nvPr>
        </p:nvSpPr>
        <p:spPr/>
        <p:txBody>
          <a:bodyPr/>
          <a:lstStyle>
            <a:extLst/>
          </a:lstStyle>
          <a:p>
            <a:r>
              <a:rPr lang="en-ZA" dirty="0" smtClean="0"/>
              <a:t>1 2.3.</a:t>
            </a:r>
            <a:endParaRPr lang="en-ZA" dirty="0"/>
          </a:p>
        </p:txBody>
      </p:sp>
      <p:sp>
        <p:nvSpPr>
          <p:cNvPr id="4" name="Slide Number Placeholder 3"/>
          <p:cNvSpPr>
            <a:spLocks noGrp="1"/>
          </p:cNvSpPr>
          <p:nvPr>
            <p:ph type="sldNum" sz="quarter" idx="12"/>
          </p:nvPr>
        </p:nvSpPr>
        <p:spPr/>
        <p:txBody>
          <a:bodyPr/>
          <a:lstStyle>
            <a:extLst/>
          </a:lstStyle>
          <a:p>
            <a:fld id="{5C54381A-B578-4F62-AE8C-6AE4BF5F3359}" type="slidenum">
              <a:rPr lang="en-ZA" smtClean="0"/>
              <a:pPr/>
              <a:t>‹#›</a:t>
            </a:fld>
            <a:endParaRPr lang="en-ZA"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774E6D-5046-4A01-AA2A-B2F7C166ED7E}" type="datetime1">
              <a:rPr lang="en-ZA" smtClean="0"/>
              <a:pPr/>
              <a:t>2019/05/19</a:t>
            </a:fld>
            <a:endParaRPr lang="en-ZA" dirty="0"/>
          </a:p>
        </p:txBody>
      </p:sp>
      <p:sp>
        <p:nvSpPr>
          <p:cNvPr id="6" name="Footer Placeholder 5"/>
          <p:cNvSpPr>
            <a:spLocks noGrp="1"/>
          </p:cNvSpPr>
          <p:nvPr>
            <p:ph type="ftr" sz="quarter" idx="11"/>
          </p:nvPr>
        </p:nvSpPr>
        <p:spPr/>
        <p:txBody>
          <a:bodyPr/>
          <a:lstStyle>
            <a:extLst/>
          </a:lstStyle>
          <a:p>
            <a:r>
              <a:rPr lang="en-ZA" dirty="0" smtClean="0"/>
              <a:t>1 2.3.</a:t>
            </a:r>
            <a:endParaRPr lang="en-ZA" dirty="0"/>
          </a:p>
        </p:txBody>
      </p:sp>
      <p:sp>
        <p:nvSpPr>
          <p:cNvPr id="7" name="Slide Number Placeholder 6"/>
          <p:cNvSpPr>
            <a:spLocks noGrp="1"/>
          </p:cNvSpPr>
          <p:nvPr>
            <p:ph type="sldNum" sz="quarter" idx="12"/>
          </p:nvPr>
        </p:nvSpPr>
        <p:spPr/>
        <p:txBody>
          <a:bodyPr/>
          <a:lstStyle>
            <a:extLst/>
          </a:lstStyle>
          <a:p>
            <a:fld id="{5C54381A-B578-4F62-AE8C-6AE4BF5F3359}"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BB728AA-1941-4EFB-BA2A-AAFB0B7648DA}" type="datetime1">
              <a:rPr lang="en-ZA" smtClean="0"/>
              <a:pPr/>
              <a:t>2019/05/19</a:t>
            </a:fld>
            <a:endParaRPr lang="en-ZA" dirty="0"/>
          </a:p>
        </p:txBody>
      </p:sp>
      <p:sp>
        <p:nvSpPr>
          <p:cNvPr id="6" name="Footer Placeholder 5"/>
          <p:cNvSpPr>
            <a:spLocks noGrp="1"/>
          </p:cNvSpPr>
          <p:nvPr>
            <p:ph type="ftr" sz="quarter" idx="11"/>
          </p:nvPr>
        </p:nvSpPr>
        <p:spPr/>
        <p:txBody>
          <a:bodyPr/>
          <a:lstStyle>
            <a:extLst/>
          </a:lstStyle>
          <a:p>
            <a:r>
              <a:rPr lang="en-ZA" dirty="0" smtClean="0"/>
              <a:t>1 2.3.</a:t>
            </a:r>
            <a:endParaRPr lang="en-ZA" dirty="0"/>
          </a:p>
        </p:txBody>
      </p:sp>
      <p:sp>
        <p:nvSpPr>
          <p:cNvPr id="7" name="Slide Number Placeholder 6"/>
          <p:cNvSpPr>
            <a:spLocks noGrp="1"/>
          </p:cNvSpPr>
          <p:nvPr>
            <p:ph type="sldNum" sz="quarter" idx="12"/>
          </p:nvPr>
        </p:nvSpPr>
        <p:spPr/>
        <p:txBody>
          <a:bodyPr/>
          <a:lstStyle>
            <a:extLst/>
          </a:lstStyle>
          <a:p>
            <a:fld id="{5C54381A-B578-4F62-AE8C-6AE4BF5F3359}" type="slidenum">
              <a:rPr lang="en-ZA" smtClean="0"/>
              <a:pPr/>
              <a:t>‹#›</a:t>
            </a:fld>
            <a:endParaRPr lang="en-ZA"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6EE17B-ED5F-4CBA-83AD-21A90EA7A458}" type="datetime1">
              <a:rPr lang="en-ZA" smtClean="0"/>
              <a:pPr/>
              <a:t>2019/05/19</a:t>
            </a:fld>
            <a:endParaRPr lang="en-ZA"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ZA" dirty="0" smtClean="0"/>
              <a:t>1 2.3.</a:t>
            </a:r>
            <a:endParaRPr lang="en-ZA"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C54381A-B578-4F62-AE8C-6AE4BF5F3359}" type="slidenum">
              <a:rPr lang="en-ZA" smtClean="0"/>
              <a:pPr/>
              <a:t>‹#›</a:t>
            </a:fld>
            <a:endParaRPr lang="en-ZA"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8686800" cy="6126480"/>
          </a:xfrm>
        </p:spPr>
        <p:txBody>
          <a:bodyPr>
            <a:noAutofit/>
          </a:bodyPr>
          <a:lstStyle/>
          <a:p>
            <a:r>
              <a:rPr lang="en-US" sz="2800" smtClean="0">
                <a:latin typeface="Times New Roman" pitchFamily="18" charset="0"/>
                <a:cs typeface="Times New Roman" pitchFamily="18" charset="0"/>
              </a:rPr>
              <a:t>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a:t>
            </a:r>
            <a:r>
              <a:rPr lang="en-US" sz="2000" b="1" smtClean="0">
                <a:latin typeface="Times New Roman" pitchFamily="18" charset="0"/>
                <a:cs typeface="Times New Roman" pitchFamily="18" charset="0"/>
              </a:rPr>
              <a:t>13</a:t>
            </a:r>
            <a:r>
              <a:rPr lang="en-US" sz="2000" b="1" baseline="30000" smtClean="0">
                <a:latin typeface="Times New Roman" pitchFamily="18" charset="0"/>
                <a:cs typeface="Times New Roman" pitchFamily="18" charset="0"/>
              </a:rPr>
              <a:t>th</a:t>
            </a:r>
            <a:r>
              <a:rPr lang="en-US" sz="2000" b="1" smtClean="0">
                <a:latin typeface="Times New Roman" pitchFamily="18" charset="0"/>
                <a:cs typeface="Times New Roman" pitchFamily="18" charset="0"/>
              </a:rPr>
              <a:t>  SAAEA CONFERENCE</a:t>
            </a:r>
            <a:br>
              <a:rPr lang="en-US" sz="2000" b="1"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US" sz="2000" b="1" smtClean="0">
                <a:latin typeface="Times New Roman" pitchFamily="18" charset="0"/>
                <a:cs typeface="Times New Roman" pitchFamily="18" charset="0"/>
              </a:rPr>
              <a:t>Theme</a:t>
            </a:r>
            <a:r>
              <a:rPr lang="en-US" sz="2000" smtClean="0">
                <a:latin typeface="Times New Roman" pitchFamily="18" charset="0"/>
                <a:cs typeface="Times New Roman" pitchFamily="18" charset="0"/>
              </a:rPr>
              <a:t>: Quality Assessment in an era of educational reforms</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US" sz="2000" b="1" smtClean="0">
                <a:latin typeface="Times New Roman" pitchFamily="18" charset="0"/>
                <a:cs typeface="Times New Roman" pitchFamily="18" charset="0"/>
              </a:rPr>
              <a:t>Sub-Theme: </a:t>
            </a:r>
            <a:r>
              <a:rPr lang="en-US" sz="2000" smtClean="0">
                <a:latin typeface="Times New Roman" pitchFamily="18" charset="0"/>
                <a:cs typeface="Times New Roman" pitchFamily="18" charset="0"/>
              </a:rPr>
              <a:t>Using learner performance for accountability purposes,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implications for teaching and awarding decisions.</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US" sz="2000" b="1" smtClean="0">
                <a:latin typeface="Times New Roman" pitchFamily="18" charset="0"/>
                <a:cs typeface="Times New Roman" pitchFamily="18" charset="0"/>
              </a:rPr>
              <a:t>Topic</a:t>
            </a:r>
            <a:r>
              <a:rPr lang="en-US" sz="2000" smtClean="0">
                <a:latin typeface="Times New Roman" pitchFamily="18" charset="0"/>
                <a:cs typeface="Times New Roman" pitchFamily="18" charset="0"/>
              </a:rPr>
              <a:t>: </a:t>
            </a:r>
            <a:r>
              <a:rPr lang="en-US" sz="2000" b="1" smtClean="0">
                <a:solidFill>
                  <a:schemeClr val="tx1"/>
                </a:solidFill>
                <a:effectLst/>
                <a:latin typeface="Times New Roman" pitchFamily="18" charset="0"/>
                <a:cs typeface="Times New Roman" pitchFamily="18" charset="0"/>
              </a:rPr>
              <a:t>Assessment of year 1 learners in teacher training Colleges of</a:t>
            </a:r>
            <a:br>
              <a:rPr lang="en-US" sz="2000" b="1" smtClean="0">
                <a:solidFill>
                  <a:schemeClr val="tx1"/>
                </a:solidFill>
                <a:effectLst/>
                <a:latin typeface="Times New Roman" pitchFamily="18" charset="0"/>
                <a:cs typeface="Times New Roman" pitchFamily="18" charset="0"/>
              </a:rPr>
            </a:br>
            <a:r>
              <a:rPr lang="en-US" sz="2000" b="1" smtClean="0">
                <a:solidFill>
                  <a:schemeClr val="tx1"/>
                </a:solidFill>
                <a:effectLst/>
                <a:latin typeface="Times New Roman" pitchFamily="18" charset="0"/>
                <a:cs typeface="Times New Roman" pitchFamily="18" charset="0"/>
              </a:rPr>
              <a:t>                           Education (Primary)</a:t>
            </a:r>
            <a:r>
              <a:rPr lang="en-US" sz="2000" b="1" smtClean="0">
                <a:solidFill>
                  <a:srgbClr val="C00000"/>
                </a:solidFill>
                <a:effectLst/>
                <a:latin typeface="Times New Roman" pitchFamily="18" charset="0"/>
                <a:cs typeface="Times New Roman" pitchFamily="18" charset="0"/>
              </a:rPr>
              <a:t/>
            </a:r>
            <a:br>
              <a:rPr lang="en-US" sz="2000" b="1" smtClean="0">
                <a:solidFill>
                  <a:srgbClr val="C00000"/>
                </a:solidFill>
                <a:effectLst/>
                <a:latin typeface="Times New Roman" pitchFamily="18" charset="0"/>
                <a:cs typeface="Times New Roman" pitchFamily="18" charset="0"/>
              </a:rPr>
            </a:br>
            <a:r>
              <a:rPr lang="en-US" sz="2000" b="0" smtClean="0">
                <a:latin typeface="Times New Roman" pitchFamily="18" charset="0"/>
                <a:cs typeface="Times New Roman" pitchFamily="18" charset="0"/>
              </a:rPr>
              <a:t>		</a:t>
            </a:r>
            <a:br>
              <a:rPr lang="en-US" sz="2000" b="0" smtClean="0">
                <a:latin typeface="Times New Roman" pitchFamily="18" charset="0"/>
                <a:cs typeface="Times New Roman" pitchFamily="18" charset="0"/>
              </a:rPr>
            </a:br>
            <a:r>
              <a:rPr lang="en-US" sz="2000" b="0" smtClean="0">
                <a:latin typeface="Times New Roman" pitchFamily="18" charset="0"/>
                <a:cs typeface="Times New Roman" pitchFamily="18" charset="0"/>
              </a:rPr>
              <a:t>                                                                              </a:t>
            </a:r>
            <a:r>
              <a:rPr lang="en-US" sz="2000" b="1" smtClean="0">
                <a:latin typeface="Times New Roman" pitchFamily="18" charset="0"/>
                <a:cs typeface="Times New Roman" pitchFamily="18" charset="0"/>
              </a:rPr>
              <a:t>Presenters:-</a:t>
            </a:r>
            <a:r>
              <a:rPr lang="en-US" sz="2000" smtClean="0">
                <a:latin typeface="Times New Roman" pitchFamily="18" charset="0"/>
                <a:cs typeface="Times New Roman" pitchFamily="18" charset="0"/>
              </a:rPr>
              <a:t/>
            </a:r>
            <a:br>
              <a:rPr lang="en-US" sz="200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US" sz="2000" b="0" smtClean="0">
                <a:solidFill>
                  <a:srgbClr val="C00000"/>
                </a:solidFill>
                <a:latin typeface="Times New Roman" pitchFamily="18" charset="0"/>
                <a:cs typeface="Times New Roman" pitchFamily="18" charset="0"/>
              </a:rPr>
              <a:t>BG Nchabe    </a:t>
            </a:r>
            <a:br>
              <a:rPr lang="en-US" sz="2000" b="0" smtClean="0">
                <a:solidFill>
                  <a:srgbClr val="C00000"/>
                </a:solidFill>
                <a:latin typeface="Times New Roman" pitchFamily="18" charset="0"/>
                <a:cs typeface="Times New Roman" pitchFamily="18" charset="0"/>
              </a:rPr>
            </a:br>
            <a:r>
              <a:rPr lang="en-US" sz="2000" b="0" smtClean="0">
                <a:solidFill>
                  <a:srgbClr val="C00000"/>
                </a:solidFill>
                <a:latin typeface="Times New Roman" pitchFamily="18" charset="0"/>
                <a:cs typeface="Times New Roman" pitchFamily="18" charset="0"/>
              </a:rPr>
              <a:t>                                                                                GG Moampe   </a:t>
            </a:r>
            <a:r>
              <a:rPr lang="en-US" sz="2000" smtClean="0">
                <a:solidFill>
                  <a:srgbClr val="C00000"/>
                </a:solidFill>
                <a:latin typeface="Times New Roman" pitchFamily="18" charset="0"/>
                <a:cs typeface="Times New Roman" pitchFamily="18" charset="0"/>
              </a:rPr>
              <a:t/>
            </a:r>
            <a:br>
              <a:rPr lang="en-US" sz="2000" smtClean="0">
                <a:solidFill>
                  <a:srgbClr val="C00000"/>
                </a:solidFill>
                <a:latin typeface="Times New Roman" pitchFamily="18" charset="0"/>
                <a:cs typeface="Times New Roman" pitchFamily="18" charset="0"/>
              </a:rPr>
            </a:br>
            <a:r>
              <a:rPr lang="en-US" sz="2000" smtClean="0">
                <a:solidFill>
                  <a:srgbClr val="C00000"/>
                </a:solidFill>
                <a:latin typeface="Times New Roman" pitchFamily="18" charset="0"/>
                <a:cs typeface="Times New Roman" pitchFamily="18" charset="0"/>
              </a:rPr>
              <a:t>                                                                 </a:t>
            </a:r>
            <a:r>
              <a:rPr lang="en-US" sz="2000" b="0" smtClean="0">
                <a:latin typeface="Times New Roman" pitchFamily="18" charset="0"/>
                <a:cs typeface="Times New Roman" pitchFamily="18" charset="0"/>
              </a:rPr>
              <a:t>Tlokweng College of Education</a:t>
            </a:r>
            <a:br>
              <a:rPr lang="en-US" sz="2000" b="0" smtClean="0">
                <a:latin typeface="Times New Roman" pitchFamily="18" charset="0"/>
                <a:cs typeface="Times New Roman" pitchFamily="18" charset="0"/>
              </a:rPr>
            </a:br>
            <a:r>
              <a:rPr lang="en-US" sz="2000" smtClean="0">
                <a:latin typeface="Times New Roman" pitchFamily="18" charset="0"/>
                <a:cs typeface="Times New Roman" pitchFamily="18" charset="0"/>
              </a:rPr>
              <a:t>		</a:t>
            </a:r>
            <a:r>
              <a:rPr lang="en-ZA" sz="2000" smtClean="0">
                <a:latin typeface="Times New Roman" pitchFamily="18" charset="0"/>
                <a:cs typeface="Times New Roman" pitchFamily="18" charset="0"/>
              </a:rPr>
              <a:t/>
            </a:r>
            <a:br>
              <a:rPr lang="en-ZA" sz="2000" smtClean="0">
                <a:latin typeface="Times New Roman" pitchFamily="18" charset="0"/>
                <a:cs typeface="Times New Roman" pitchFamily="18" charset="0"/>
              </a:rPr>
            </a:br>
            <a:endParaRPr lang="en-ZA"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C54381A-B578-4F62-AE8C-6AE4BF5F3359}" type="slidenum">
              <a:rPr lang="en-ZA" sz="2000" b="1" smtClean="0">
                <a:solidFill>
                  <a:srgbClr val="FF0000"/>
                </a:solidFill>
              </a:rPr>
              <a:pPr/>
              <a:t>1</a:t>
            </a:fld>
            <a:endParaRPr lang="en-ZA" sz="2000" b="1" dirty="0">
              <a:solidFill>
                <a:srgbClr val="FF0000"/>
              </a:solidFill>
            </a:endParaRPr>
          </a:p>
        </p:txBody>
      </p:sp>
    </p:spTree>
    <p:extLst>
      <p:ext uri="{BB962C8B-B14F-4D97-AF65-F5344CB8AC3E}">
        <p14:creationId xmlns="" xmlns:p14="http://schemas.microsoft.com/office/powerpoint/2010/main" val="178454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Literature Review</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571500" indent="-571500">
              <a:buFont typeface="+mj-lt"/>
              <a:buAutoNum type="arabicParenR"/>
            </a:pP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Assessment in Finnish Teacher College of Education focuses on pedagogical knowledge.</a:t>
            </a:r>
          </a:p>
          <a:p>
            <a:pPr marL="0" indent="0">
              <a:buNone/>
            </a:pPr>
            <a:r>
              <a:rPr lang="en-US" sz="2000"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Classroom Teacher</a:t>
            </a:r>
            <a:r>
              <a:rPr lang="en-US" sz="2000" dirty="0" smtClean="0">
                <a:latin typeface="Times New Roman" pitchFamily="18" charset="0"/>
                <a:cs typeface="Times New Roman" pitchFamily="18" charset="0"/>
              </a:rPr>
              <a:t>:  Focus on lower grade teaching ( 1-6)</a:t>
            </a:r>
          </a:p>
          <a:p>
            <a:pPr marL="0" indent="0">
              <a:buNone/>
            </a:pPr>
            <a:r>
              <a:rPr lang="en-US" sz="2000" dirty="0" smtClean="0">
                <a:latin typeface="Times New Roman" pitchFamily="18" charset="0"/>
                <a:cs typeface="Times New Roman" pitchFamily="18" charset="0"/>
              </a:rPr>
              <a:t>Trained to teach all subjects relevant for  the classes they handle .</a:t>
            </a:r>
          </a:p>
          <a:p>
            <a:pPr marL="0" indent="0">
              <a:buNone/>
            </a:pP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b) </a:t>
            </a:r>
            <a:r>
              <a:rPr lang="en-US" sz="2000" b="1" dirty="0" smtClean="0">
                <a:latin typeface="Times New Roman" pitchFamily="18" charset="0"/>
                <a:cs typeface="Times New Roman" pitchFamily="18" charset="0"/>
              </a:rPr>
              <a:t>Subject Teacher</a:t>
            </a:r>
            <a:r>
              <a:rPr lang="en-US" sz="2000" dirty="0" smtClean="0">
                <a:latin typeface="Times New Roman" pitchFamily="18" charset="0"/>
                <a:cs typeface="Times New Roman" pitchFamily="18" charset="0"/>
              </a:rPr>
              <a:t>: Focus on upper grades (7-9). </a:t>
            </a:r>
          </a:p>
          <a:p>
            <a:pPr marL="0" indent="0">
              <a:buNone/>
            </a:pPr>
            <a:r>
              <a:rPr lang="en-US" sz="2000" dirty="0" err="1" smtClean="0">
                <a:latin typeface="Times New Roman" pitchFamily="18" charset="0"/>
                <a:cs typeface="Times New Roman" pitchFamily="18" charset="0"/>
              </a:rPr>
              <a:t>Specialises</a:t>
            </a:r>
            <a:r>
              <a:rPr lang="en-US" sz="2000" dirty="0" smtClean="0">
                <a:latin typeface="Times New Roman" pitchFamily="18" charset="0"/>
                <a:cs typeface="Times New Roman" pitchFamily="18" charset="0"/>
              </a:rPr>
              <a:t> in one or two subjects (major and minor) but  they teach  only one subject at school level.</a:t>
            </a:r>
          </a:p>
          <a:p>
            <a:pPr marL="0" indent="0">
              <a:buNone/>
            </a:pP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For both teachers the curriculum is mainly on pedagogical studies, ICT, research, and relevant content.</a:t>
            </a:r>
          </a:p>
          <a:p>
            <a:pPr marL="0" indent="0">
              <a:buNone/>
            </a:pPr>
            <a:r>
              <a:rPr lang="en-US" sz="2000" dirty="0" smtClean="0">
                <a:latin typeface="Times New Roman" pitchFamily="18" charset="0"/>
                <a:cs typeface="Times New Roman" pitchFamily="18" charset="0"/>
              </a:rPr>
              <a:t>(</a:t>
            </a:r>
            <a:r>
              <a:rPr lang="en-ZA" sz="2000" dirty="0" smtClean="0">
                <a:latin typeface="Times New Roman" pitchFamily="18" charset="0"/>
                <a:cs typeface="Times New Roman" pitchFamily="18" charset="0"/>
              </a:rPr>
              <a:t> </a:t>
            </a:r>
            <a:r>
              <a:rPr lang="en-ZA" sz="2000" dirty="0" err="1" smtClean="0">
                <a:latin typeface="Times New Roman" pitchFamily="18" charset="0"/>
                <a:cs typeface="Times New Roman" pitchFamily="18" charset="0"/>
              </a:rPr>
              <a:t>Halinen</a:t>
            </a:r>
            <a:r>
              <a:rPr lang="en-ZA" sz="2000" dirty="0" smtClean="0">
                <a:latin typeface="Times New Roman" pitchFamily="18" charset="0"/>
                <a:cs typeface="Times New Roman" pitchFamily="18" charset="0"/>
              </a:rPr>
              <a:t>, 2018; Chang &amp; </a:t>
            </a:r>
            <a:r>
              <a:rPr lang="en-ZA" sz="2000" dirty="0" err="1" smtClean="0">
                <a:latin typeface="Times New Roman" pitchFamily="18" charset="0"/>
                <a:cs typeface="Times New Roman" pitchFamily="18" charset="0"/>
              </a:rPr>
              <a:t>Tsuruta</a:t>
            </a:r>
            <a:r>
              <a:rPr lang="en-ZA" sz="2000" dirty="0" smtClean="0">
                <a:latin typeface="Times New Roman" pitchFamily="18" charset="0"/>
                <a:cs typeface="Times New Roman" pitchFamily="18" charset="0"/>
              </a:rPr>
              <a:t>, 2010; </a:t>
            </a:r>
            <a:r>
              <a:rPr lang="en-ZA" sz="2000" dirty="0" err="1" smtClean="0">
                <a:latin typeface="Times New Roman" pitchFamily="18" charset="0"/>
                <a:cs typeface="Times New Roman" pitchFamily="18" charset="0"/>
              </a:rPr>
              <a:t>Dobbis</a:t>
            </a:r>
            <a:r>
              <a:rPr lang="en-ZA" sz="2000" dirty="0" smtClean="0">
                <a:latin typeface="Times New Roman" pitchFamily="18" charset="0"/>
                <a:cs typeface="Times New Roman" pitchFamily="18" charset="0"/>
              </a:rPr>
              <a:t> &amp;Martens, 2012; </a:t>
            </a:r>
            <a:r>
              <a:rPr lang="en-ZA" sz="2000" dirty="0" err="1" smtClean="0">
                <a:latin typeface="Times New Roman" pitchFamily="18" charset="0"/>
                <a:cs typeface="Times New Roman" pitchFamily="18" charset="0"/>
              </a:rPr>
              <a:t>Sahlberg</a:t>
            </a:r>
            <a:r>
              <a:rPr lang="en-ZA" sz="2000" dirty="0" smtClean="0">
                <a:latin typeface="Times New Roman" pitchFamily="18" charset="0"/>
                <a:cs typeface="Times New Roman" pitchFamily="18" charset="0"/>
              </a:rPr>
              <a:t>, 2010)</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				</a:t>
            </a:r>
          </a:p>
          <a:p>
            <a:pPr mar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10</a:t>
            </a:fld>
            <a:endParaRPr lang="en-ZA" sz="2000" dirty="0">
              <a:solidFill>
                <a:srgbClr val="FF0000"/>
              </a:solidFill>
            </a:endParaRPr>
          </a:p>
        </p:txBody>
      </p:sp>
    </p:spTree>
    <p:extLst>
      <p:ext uri="{BB962C8B-B14F-4D97-AF65-F5344CB8AC3E}">
        <p14:creationId xmlns="" xmlns:p14="http://schemas.microsoft.com/office/powerpoint/2010/main" val="148548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Literature Review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571500" indent="-571500">
              <a:buFont typeface="+mj-lt"/>
              <a:buAutoNum type="arabicParenR"/>
            </a:pPr>
            <a:endParaRPr lang="en-US" sz="2000" dirty="0" smtClean="0">
              <a:latin typeface="Times New Roman" pitchFamily="18" charset="0"/>
              <a:cs typeface="Times New Roman" pitchFamily="18" charset="0"/>
            </a:endParaRPr>
          </a:p>
          <a:p>
            <a:pPr marL="0" indent="0">
              <a:buNone/>
            </a:pPr>
            <a:r>
              <a:rPr lang="en-ZA" sz="2000" dirty="0" smtClean="0">
                <a:latin typeface="Times New Roman" pitchFamily="18" charset="0"/>
                <a:cs typeface="Times New Roman" pitchFamily="18" charset="0"/>
              </a:rPr>
              <a:t>Focus of Teacher Education in Pakistan (</a:t>
            </a:r>
            <a:r>
              <a:rPr lang="en-ZA" sz="2000" dirty="0" err="1" smtClean="0">
                <a:latin typeface="Times New Roman" pitchFamily="18" charset="0"/>
                <a:cs typeface="Times New Roman" pitchFamily="18" charset="0"/>
              </a:rPr>
              <a:t>Gopang</a:t>
            </a:r>
            <a:r>
              <a:rPr lang="en-ZA" sz="2000" dirty="0" smtClean="0">
                <a:latin typeface="Times New Roman" pitchFamily="18" charset="0"/>
                <a:cs typeface="Times New Roman" pitchFamily="18" charset="0"/>
              </a:rPr>
              <a:t>, 2016)</a:t>
            </a:r>
          </a:p>
          <a:p>
            <a:pPr marL="342900" indent="-342900">
              <a:buFont typeface="Wingdings" pitchFamily="2" charset="2"/>
              <a:buChar char="§"/>
            </a:pPr>
            <a:r>
              <a:rPr lang="en-ZA" sz="2000" dirty="0" smtClean="0">
                <a:latin typeface="Times New Roman" pitchFamily="18" charset="0"/>
                <a:cs typeface="Times New Roman" pitchFamily="18" charset="0"/>
              </a:rPr>
              <a:t>Professional skills</a:t>
            </a:r>
          </a:p>
          <a:p>
            <a:pPr marL="342900" indent="-342900">
              <a:buFont typeface="Wingdings" pitchFamily="2" charset="2"/>
              <a:buChar char="§"/>
            </a:pPr>
            <a:r>
              <a:rPr lang="en-ZA" sz="2000" dirty="0" smtClean="0">
                <a:latin typeface="Times New Roman" pitchFamily="18" charset="0"/>
                <a:cs typeface="Times New Roman" pitchFamily="18" charset="0"/>
              </a:rPr>
              <a:t>Pedagogical content knowledge</a:t>
            </a:r>
          </a:p>
          <a:p>
            <a:pPr marL="342900" indent="-342900">
              <a:buFont typeface="Wingdings" pitchFamily="2" charset="2"/>
              <a:buChar char="§"/>
            </a:pPr>
            <a:r>
              <a:rPr lang="en-ZA" sz="2000" dirty="0" smtClean="0">
                <a:latin typeface="Times New Roman" pitchFamily="18" charset="0"/>
                <a:cs typeface="Times New Roman" pitchFamily="18" charset="0"/>
              </a:rPr>
              <a:t>Use of technology in the classroom</a:t>
            </a:r>
          </a:p>
          <a:p>
            <a:pPr marL="342900" indent="-342900">
              <a:buFont typeface="Wingdings" pitchFamily="2" charset="2"/>
              <a:buChar char="§"/>
            </a:pPr>
            <a:r>
              <a:rPr lang="en-ZA" sz="2000" dirty="0" smtClean="0">
                <a:latin typeface="Times New Roman" pitchFamily="18" charset="0"/>
                <a:cs typeface="Times New Roman" pitchFamily="18" charset="0"/>
              </a:rPr>
              <a:t>Curriculum design</a:t>
            </a:r>
          </a:p>
          <a:p>
            <a:pPr marL="342900" indent="-342900">
              <a:buFont typeface="Wingdings" pitchFamily="2" charset="2"/>
              <a:buChar char="§"/>
            </a:pPr>
            <a:endParaRPr lang="en-ZA" sz="2000" dirty="0" smtClean="0">
              <a:latin typeface="Times New Roman" pitchFamily="18" charset="0"/>
              <a:cs typeface="Times New Roman" pitchFamily="18" charset="0"/>
            </a:endParaRPr>
          </a:p>
          <a:p>
            <a:pPr marL="0" indent="0">
              <a:buNone/>
            </a:pPr>
            <a:r>
              <a:rPr lang="en-ZA" sz="2000" dirty="0" smtClean="0">
                <a:latin typeface="Times New Roman" pitchFamily="18" charset="0"/>
                <a:cs typeface="Times New Roman" pitchFamily="18" charset="0"/>
              </a:rPr>
              <a:t>A study by Darling-Hammond (2006) showed that teacher education in America focuses mainly on :</a:t>
            </a:r>
          </a:p>
          <a:p>
            <a:pPr marL="342900" indent="-342900">
              <a:buFont typeface="Wingdings" pitchFamily="2" charset="2"/>
              <a:buChar char="§"/>
            </a:pPr>
            <a:r>
              <a:rPr lang="en-ZA" sz="2000" dirty="0" smtClean="0">
                <a:latin typeface="Times New Roman" pitchFamily="18" charset="0"/>
                <a:cs typeface="Times New Roman" pitchFamily="18" charset="0"/>
              </a:rPr>
              <a:t>Pedagogical content knowledge</a:t>
            </a:r>
          </a:p>
          <a:p>
            <a:pPr marL="342900" indent="-342900">
              <a:buFont typeface="Wingdings" pitchFamily="2" charset="2"/>
              <a:buChar char="§"/>
            </a:pPr>
            <a:r>
              <a:rPr lang="en-ZA" sz="2000" dirty="0" smtClean="0">
                <a:latin typeface="Times New Roman" pitchFamily="18" charset="0"/>
                <a:cs typeface="Times New Roman" pitchFamily="18" charset="0"/>
              </a:rPr>
              <a:t>Classroom management</a:t>
            </a:r>
          </a:p>
          <a:p>
            <a:pPr marL="342900" indent="-342900">
              <a:buFont typeface="Wingdings" pitchFamily="2" charset="2"/>
              <a:buChar char="§"/>
            </a:pPr>
            <a:r>
              <a:rPr lang="en-ZA" sz="2000" dirty="0" smtClean="0">
                <a:latin typeface="Times New Roman" pitchFamily="18" charset="0"/>
                <a:cs typeface="Times New Roman" pitchFamily="18" charset="0"/>
              </a:rPr>
              <a:t>Use of technology in the classroom</a:t>
            </a:r>
          </a:p>
          <a:p>
            <a:pPr marL="342900" indent="-342900">
              <a:buFont typeface="Wingdings" pitchFamily="2" charset="2"/>
              <a:buChar char="§"/>
            </a:pPr>
            <a:r>
              <a:rPr lang="en-ZA" sz="2000" dirty="0" smtClean="0">
                <a:latin typeface="Times New Roman" pitchFamily="18" charset="0"/>
                <a:cs typeface="Times New Roman" pitchFamily="18" charset="0"/>
              </a:rPr>
              <a:t>Effective communication</a:t>
            </a:r>
          </a:p>
          <a:p>
            <a:pPr marL="0" indent="0">
              <a:buNone/>
            </a:pPr>
            <a:r>
              <a:rPr lang="en-US" sz="2000" dirty="0" smtClean="0">
                <a:latin typeface="Times New Roman" pitchFamily="18" charset="0"/>
                <a:cs typeface="Times New Roman" pitchFamily="18" charset="0"/>
              </a:rPr>
              <a:t>			</a:t>
            </a:r>
          </a:p>
          <a:p>
            <a:pPr mar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458200" y="6305550"/>
            <a:ext cx="612648" cy="476250"/>
          </a:xfrm>
        </p:spPr>
        <p:txBody>
          <a:bodyPr/>
          <a:lstStyle/>
          <a:p>
            <a:fld id="{5C54381A-B578-4F62-AE8C-6AE4BF5F3359}" type="slidenum">
              <a:rPr lang="en-ZA" sz="2000" b="1" smtClean="0">
                <a:solidFill>
                  <a:srgbClr val="FF0000"/>
                </a:solidFill>
              </a:rPr>
              <a:pPr/>
              <a:t>11</a:t>
            </a:fld>
            <a:endParaRPr lang="en-ZA" sz="2000" b="1" dirty="0">
              <a:solidFill>
                <a:srgbClr val="FF0000"/>
              </a:solidFill>
            </a:endParaRPr>
          </a:p>
        </p:txBody>
      </p:sp>
    </p:spTree>
    <p:extLst>
      <p:ext uri="{BB962C8B-B14F-4D97-AF65-F5344CB8AC3E}">
        <p14:creationId xmlns="" xmlns:p14="http://schemas.microsoft.com/office/powerpoint/2010/main" val="111788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pPr algn="ctr"/>
            <a:r>
              <a:rPr lang="en-ZA" sz="3600" smtClean="0">
                <a:solidFill>
                  <a:srgbClr val="C00000"/>
                </a:solidFill>
                <a:latin typeface="Times New Roman" pitchFamily="18" charset="0"/>
                <a:cs typeface="Times New Roman" pitchFamily="18" charset="0"/>
              </a:rPr>
              <a:t>Methodology</a:t>
            </a:r>
            <a:endParaRPr lang="en-ZA" sz="36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914400"/>
            <a:ext cx="8001000" cy="5791200"/>
          </a:xfrm>
        </p:spPr>
        <p:txBody>
          <a:bodyPr>
            <a:noAutofit/>
          </a:bodyPr>
          <a:lstStyle/>
          <a:p>
            <a:pPr marL="457200" indent="-457200">
              <a:buAutoNum type="alphaLcParenR"/>
            </a:pPr>
            <a:r>
              <a:rPr lang="en-US" sz="2000" smtClean="0">
                <a:latin typeface="Times New Roman" pitchFamily="18" charset="0"/>
                <a:cs typeface="Times New Roman" pitchFamily="18" charset="0"/>
              </a:rPr>
              <a:t>In order to find out the validity of the form of assessment for year 1 DPE programme  the researchers embarked on a qualitative study.</a:t>
            </a:r>
          </a:p>
          <a:p>
            <a:pPr marL="457200" indent="-457200">
              <a:buAutoNum type="alphaLcParenR"/>
            </a:pPr>
            <a:r>
              <a:rPr lang="en-US" sz="2000" smtClean="0">
                <a:latin typeface="Times New Roman" pitchFamily="18" charset="0"/>
                <a:cs typeface="Times New Roman" pitchFamily="18" charset="0"/>
              </a:rPr>
              <a:t>The study targeted both lecturers and current year 2 leaners in Tlokweng College of Education.</a:t>
            </a:r>
          </a:p>
          <a:p>
            <a:pPr marL="457200" indent="-457200">
              <a:buAutoNum type="alphaLcParenR"/>
            </a:pPr>
            <a:r>
              <a:rPr lang="en-US" sz="2000" smtClean="0">
                <a:latin typeface="Times New Roman" pitchFamily="18" charset="0"/>
                <a:cs typeface="Times New Roman" pitchFamily="18" charset="0"/>
              </a:rPr>
              <a:t>The sample consisted of fifteen lecturers and thirty five students. </a:t>
            </a:r>
          </a:p>
          <a:p>
            <a:pPr marL="0" indent="0">
              <a:buNone/>
            </a:pPr>
            <a:endParaRPr lang="en-US" sz="2000" dirty="0" smtClean="0">
              <a:latin typeface="Times New Roman" pitchFamily="18" charset="0"/>
              <a:cs typeface="Times New Roman" pitchFamily="18" charset="0"/>
            </a:endParaRPr>
          </a:p>
        </p:txBody>
      </p:sp>
      <p:sp>
        <p:nvSpPr>
          <p:cNvPr id="6" name="Slide Number Placeholder 5"/>
          <p:cNvSpPr>
            <a:spLocks noGrp="1"/>
          </p:cNvSpPr>
          <p:nvPr>
            <p:ph type="sldNum" sz="quarter" idx="12"/>
          </p:nvPr>
        </p:nvSpPr>
        <p:spPr>
          <a:xfrm>
            <a:off x="8458200" y="6305550"/>
            <a:ext cx="612648" cy="476250"/>
          </a:xfrm>
        </p:spPr>
        <p:txBody>
          <a:bodyPr/>
          <a:lstStyle/>
          <a:p>
            <a:fld id="{5C54381A-B578-4F62-AE8C-6AE4BF5F3359}" type="slidenum">
              <a:rPr lang="en-ZA" sz="2000" b="1" smtClean="0">
                <a:solidFill>
                  <a:srgbClr val="FF0000"/>
                </a:solidFill>
              </a:rPr>
              <a:pPr/>
              <a:t>12</a:t>
            </a:fld>
            <a:endParaRPr lang="en-ZA" sz="2000" b="1" dirty="0">
              <a:solidFill>
                <a:srgbClr val="FF0000"/>
              </a:solidFill>
            </a:endParaRPr>
          </a:p>
        </p:txBody>
      </p:sp>
      <p:graphicFrame>
        <p:nvGraphicFramePr>
          <p:cNvPr id="4" name="Table 3"/>
          <p:cNvGraphicFramePr>
            <a:graphicFrameLocks noGrp="1"/>
          </p:cNvGraphicFramePr>
          <p:nvPr>
            <p:extLst>
              <p:ext uri="{D42A27DB-BD31-4B8C-83A1-F6EECF244321}">
                <p14:modId xmlns="" xmlns:p14="http://schemas.microsoft.com/office/powerpoint/2010/main" val="316542923"/>
              </p:ext>
            </p:extLst>
          </p:nvPr>
        </p:nvGraphicFramePr>
        <p:xfrm>
          <a:off x="1676400" y="3733800"/>
          <a:ext cx="6153151" cy="2531872"/>
        </p:xfrm>
        <a:graphic>
          <a:graphicData uri="http://schemas.openxmlformats.org/drawingml/2006/table">
            <a:tbl>
              <a:tblPr firstRow="1" firstCol="1" bandRow="1">
                <a:tableStyleId>{5C22544A-7EE6-4342-B048-85BDC9FD1C3A}</a:tableStyleId>
              </a:tblPr>
              <a:tblGrid>
                <a:gridCol w="3041974"/>
                <a:gridCol w="1131337"/>
                <a:gridCol w="1131337"/>
                <a:gridCol w="848503"/>
              </a:tblGrid>
              <a:tr h="193675">
                <a:tc rowSpan="2">
                  <a:txBody>
                    <a:bodyPr/>
                    <a:lstStyle/>
                    <a:p>
                      <a:pPr marL="0" marR="0">
                        <a:lnSpc>
                          <a:spcPct val="115000"/>
                        </a:lnSpc>
                        <a:spcBef>
                          <a:spcPts val="0"/>
                        </a:spcBef>
                        <a:spcAft>
                          <a:spcPts val="0"/>
                        </a:spcAft>
                      </a:pPr>
                      <a:r>
                        <a:rPr lang="en-ZA" sz="1200" dirty="0">
                          <a:effectLst/>
                        </a:rPr>
                        <a:t>Candidates’ area of specialization</a:t>
                      </a:r>
                      <a:endParaRPr lang="en-ZA" sz="1100" dirty="0">
                        <a:effectLst/>
                        <a:latin typeface="Calibri"/>
                        <a:ea typeface="Times New Roman"/>
                        <a:cs typeface="Times New Roman"/>
                      </a:endParaRPr>
                    </a:p>
                  </a:txBody>
                  <a:tcPr marL="68580" marR="68580" marT="0" marB="0"/>
                </a:tc>
                <a:tc gridSpan="2">
                  <a:txBody>
                    <a:bodyPr/>
                    <a:lstStyle/>
                    <a:p>
                      <a:pPr marL="0" marR="0">
                        <a:lnSpc>
                          <a:spcPct val="115000"/>
                        </a:lnSpc>
                        <a:spcBef>
                          <a:spcPts val="0"/>
                        </a:spcBef>
                        <a:spcAft>
                          <a:spcPts val="0"/>
                        </a:spcAft>
                      </a:pPr>
                      <a:r>
                        <a:rPr lang="en-ZA" sz="1200">
                          <a:effectLst/>
                        </a:rPr>
                        <a:t>            Number per Gender</a:t>
                      </a:r>
                      <a:endParaRPr lang="en-ZA" sz="1100">
                        <a:effectLst/>
                        <a:latin typeface="Calibri"/>
                        <a:ea typeface="Times New Roman"/>
                        <a:cs typeface="Times New Roman"/>
                      </a:endParaRPr>
                    </a:p>
                  </a:txBody>
                  <a:tcPr marL="68580" marR="68580" marT="0" marB="0"/>
                </a:tc>
                <a:tc hMerge="1">
                  <a:txBody>
                    <a:bodyPr/>
                    <a:lstStyle/>
                    <a:p>
                      <a:endParaRPr lang="en-ZA"/>
                    </a:p>
                  </a:txBody>
                  <a:tcPr/>
                </a:tc>
                <a:tc rowSpan="2">
                  <a:txBody>
                    <a:bodyPr/>
                    <a:lstStyle/>
                    <a:p>
                      <a:pPr marL="0" marR="0">
                        <a:lnSpc>
                          <a:spcPct val="115000"/>
                        </a:lnSpc>
                        <a:spcBef>
                          <a:spcPts val="0"/>
                        </a:spcBef>
                        <a:spcAft>
                          <a:spcPts val="0"/>
                        </a:spcAft>
                      </a:pPr>
                      <a:r>
                        <a:rPr lang="en-ZA" sz="1200">
                          <a:effectLst/>
                        </a:rPr>
                        <a:t> </a:t>
                      </a:r>
                      <a:endParaRPr lang="en-ZA" sz="1100">
                        <a:effectLst/>
                      </a:endParaRPr>
                    </a:p>
                    <a:p>
                      <a:pPr marL="0" marR="0">
                        <a:lnSpc>
                          <a:spcPct val="115000"/>
                        </a:lnSpc>
                        <a:spcBef>
                          <a:spcPts val="0"/>
                        </a:spcBef>
                        <a:spcAft>
                          <a:spcPts val="0"/>
                        </a:spcAft>
                      </a:pPr>
                      <a:r>
                        <a:rPr lang="en-ZA" sz="1200">
                          <a:effectLst/>
                        </a:rPr>
                        <a:t>Total</a:t>
                      </a:r>
                      <a:endParaRPr lang="en-ZA" sz="1100">
                        <a:effectLst/>
                        <a:latin typeface="Calibri"/>
                        <a:ea typeface="Times New Roman"/>
                        <a:cs typeface="Times New Roman"/>
                      </a:endParaRPr>
                    </a:p>
                  </a:txBody>
                  <a:tcPr marL="68580" marR="68580" marT="0" marB="0"/>
                </a:tc>
              </a:tr>
              <a:tr h="218440">
                <a:tc vMerge="1">
                  <a:txBody>
                    <a:bodyPr/>
                    <a:lstStyle/>
                    <a:p>
                      <a:endParaRPr lang="en-ZA"/>
                    </a:p>
                  </a:txBody>
                  <a:tcPr/>
                </a:tc>
                <a:tc>
                  <a:txBody>
                    <a:bodyPr/>
                    <a:lstStyle/>
                    <a:p>
                      <a:pPr marL="0" marR="0">
                        <a:lnSpc>
                          <a:spcPct val="115000"/>
                        </a:lnSpc>
                        <a:spcBef>
                          <a:spcPts val="0"/>
                        </a:spcBef>
                        <a:spcAft>
                          <a:spcPts val="0"/>
                        </a:spcAft>
                      </a:pPr>
                      <a:r>
                        <a:rPr lang="en-ZA" sz="1200">
                          <a:effectLst/>
                        </a:rPr>
                        <a:t>Male</a:t>
                      </a:r>
                      <a:endParaRPr lang="en-ZA" sz="1100">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ZA" sz="1200">
                          <a:effectLst/>
                        </a:rPr>
                        <a:t>Female</a:t>
                      </a:r>
                      <a:endParaRPr lang="en-ZA" sz="1100">
                        <a:effectLst/>
                        <a:latin typeface="Calibri"/>
                        <a:ea typeface="Times New Roman"/>
                        <a:cs typeface="Times New Roman"/>
                      </a:endParaRPr>
                    </a:p>
                  </a:txBody>
                  <a:tcPr marL="68580" marR="68580" marT="0" marB="0"/>
                </a:tc>
                <a:tc vMerge="1">
                  <a:txBody>
                    <a:bodyPr/>
                    <a:lstStyle/>
                    <a:p>
                      <a:endParaRPr lang="en-ZA"/>
                    </a:p>
                  </a:txBody>
                  <a:tcPr/>
                </a:tc>
              </a:tr>
              <a:tr h="0">
                <a:tc>
                  <a:txBody>
                    <a:bodyPr/>
                    <a:lstStyle/>
                    <a:p>
                      <a:pPr marL="0" marR="0">
                        <a:lnSpc>
                          <a:spcPct val="115000"/>
                        </a:lnSpc>
                        <a:spcBef>
                          <a:spcPts val="0"/>
                        </a:spcBef>
                        <a:spcAft>
                          <a:spcPts val="0"/>
                        </a:spcAft>
                      </a:pPr>
                      <a:r>
                        <a:rPr lang="en-ZA" sz="1200" dirty="0">
                          <a:effectLst/>
                        </a:rPr>
                        <a:t>English/Setswana</a:t>
                      </a:r>
                      <a:endParaRPr lang="en-ZA"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4</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3</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7</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Mathematics/Science</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3</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4</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7</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dirty="0">
                          <a:effectLst/>
                        </a:rPr>
                        <a:t>Religious Education/Social Studies</a:t>
                      </a:r>
                      <a:endParaRPr lang="en-ZA"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4</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3</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7</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Art/Home Economics</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dirty="0">
                          <a:effectLst/>
                        </a:rPr>
                        <a:t>Art/ Music</a:t>
                      </a:r>
                      <a:endParaRPr lang="en-ZA" sz="1100" dirty="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Art/Physical Education</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3</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Agriculture/Home Economics</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Agriculture/ Music</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Agriculture/Physical Education</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2</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3</a:t>
                      </a:r>
                      <a:endParaRPr lang="en-ZA" sz="1100">
                        <a:effectLst/>
                        <a:latin typeface="Calibri"/>
                        <a:ea typeface="Times New Roman"/>
                        <a:cs typeface="Times New Roman"/>
                      </a:endParaRPr>
                    </a:p>
                  </a:txBody>
                  <a:tcPr marL="68580" marR="68580" marT="0" marB="0"/>
                </a:tc>
              </a:tr>
              <a:tr h="0">
                <a:tc>
                  <a:txBody>
                    <a:bodyPr/>
                    <a:lstStyle/>
                    <a:p>
                      <a:pPr marL="0" marR="0">
                        <a:lnSpc>
                          <a:spcPct val="115000"/>
                        </a:lnSpc>
                        <a:spcBef>
                          <a:spcPts val="0"/>
                        </a:spcBef>
                        <a:spcAft>
                          <a:spcPts val="0"/>
                        </a:spcAft>
                      </a:pPr>
                      <a:r>
                        <a:rPr lang="en-ZA" sz="1200">
                          <a:effectLst/>
                        </a:rPr>
                        <a:t>                                 Totals</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18</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a:effectLst/>
                        </a:rPr>
                        <a:t>17</a:t>
                      </a:r>
                      <a:endParaRPr lang="en-ZA" sz="1100">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ZA" sz="1200" dirty="0">
                          <a:effectLst/>
                        </a:rPr>
                        <a:t>35</a:t>
                      </a:r>
                      <a:endParaRPr lang="en-ZA" sz="1100" dirty="0">
                        <a:effectLst/>
                        <a:latin typeface="Calibri"/>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1105550" y="3184267"/>
            <a:ext cx="5600050" cy="7386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ZA"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Candidates sample from 2017/18 Intake</a:t>
            </a:r>
            <a:endParaRPr kumimoji="0" lang="en-ZA"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4845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Data Collection and analysis</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Both lecturers and students were subjected to group interviews.</a:t>
            </a:r>
          </a:p>
          <a:p>
            <a:pPr marL="457200" indent="-457200">
              <a:lnSpc>
                <a:spcPct val="150000"/>
              </a:lnSpc>
              <a:spcBef>
                <a:spcPts val="0"/>
              </a:spcBef>
              <a:buAutoNum type="alphaLcParenR"/>
            </a:pPr>
            <a:r>
              <a:rPr lang="en-US" sz="2000" b="1" dirty="0" smtClean="0">
                <a:latin typeface="Times New Roman" pitchFamily="18" charset="0"/>
                <a:cs typeface="Times New Roman" pitchFamily="18" charset="0"/>
              </a:rPr>
              <a:t>Trainees’ Groups</a:t>
            </a:r>
            <a:r>
              <a:rPr lang="en-US" sz="2000" dirty="0" smtClean="0">
                <a:latin typeface="Times New Roman" pitchFamily="18" charset="0"/>
                <a:cs typeface="Times New Roman" pitchFamily="18" charset="0"/>
              </a:rPr>
              <a:t>: Math/Science; English/Setswana; Religious Education/Social studies; Agriculture and Art.</a:t>
            </a:r>
          </a:p>
          <a:p>
            <a:pPr marL="457200" indent="-457200">
              <a:lnSpc>
                <a:spcPct val="150000"/>
              </a:lnSpc>
              <a:spcBef>
                <a:spcPts val="0"/>
              </a:spcBef>
              <a:buAutoNum type="alphaLcParenR"/>
            </a:pPr>
            <a:r>
              <a:rPr lang="en-US" sz="2000" b="1" dirty="0" smtClean="0">
                <a:latin typeface="Times New Roman" pitchFamily="18" charset="0"/>
                <a:cs typeface="Times New Roman" pitchFamily="18" charset="0"/>
              </a:rPr>
              <a:t>Lecturers</a:t>
            </a:r>
            <a:r>
              <a:rPr lang="en-US" sz="2000" dirty="0" smtClean="0">
                <a:latin typeface="Times New Roman" pitchFamily="18" charset="0"/>
                <a:cs typeface="Times New Roman" pitchFamily="18" charset="0"/>
              </a:rPr>
              <a:t> were grouped according to gender; thus eight female and seven male.</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The interviews lasted for thirty minutes per group and the researchers transcribed the responses.</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Thereafter the responses were read to the group for confirmation, correction and or additions.</a:t>
            </a:r>
          </a:p>
          <a:p>
            <a:pPr marL="457200" indent="-457200">
              <a:lnSpc>
                <a:spcPct val="150000"/>
              </a:lnSpc>
              <a:spcBef>
                <a:spcPts val="0"/>
              </a:spcBef>
              <a:buAutoNum type="alphaLcParenR"/>
            </a:pPr>
            <a:r>
              <a:rPr lang="en-US" sz="2000" dirty="0" smtClean="0">
                <a:latin typeface="Times New Roman" pitchFamily="18" charset="0"/>
                <a:cs typeface="Times New Roman" pitchFamily="18" charset="0"/>
              </a:rPr>
              <a:t>To analyze data,  similarities in responses were considered and words used for elaboration.</a:t>
            </a: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13</a:t>
            </a:fld>
            <a:endParaRPr lang="en-ZA" sz="2000" dirty="0">
              <a:solidFill>
                <a:srgbClr val="FF0000"/>
              </a:solidFill>
            </a:endParaRPr>
          </a:p>
        </p:txBody>
      </p:sp>
    </p:spTree>
    <p:extLst>
      <p:ext uri="{BB962C8B-B14F-4D97-AF65-F5344CB8AC3E}">
        <p14:creationId xmlns="" xmlns:p14="http://schemas.microsoft.com/office/powerpoint/2010/main" val="55080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Findings</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US" sz="2000" b="1" smtClean="0">
                <a:latin typeface="Times New Roman" pitchFamily="18" charset="0"/>
                <a:cs typeface="Times New Roman" pitchFamily="18" charset="0"/>
              </a:rPr>
              <a:t>Teacher Trainees Interviews</a:t>
            </a:r>
            <a:r>
              <a:rPr lang="en-US" sz="2000" smtClean="0">
                <a:latin typeface="Times New Roman" pitchFamily="18" charset="0"/>
                <a:cs typeface="Times New Roman" pitchFamily="18" charset="0"/>
              </a:rPr>
              <a:t>:</a:t>
            </a:r>
          </a:p>
          <a:p>
            <a:pPr marL="0" indent="0">
              <a:buNone/>
            </a:pPr>
            <a:r>
              <a:rPr lang="en-US" sz="2000" smtClean="0">
                <a:latin typeface="Times New Roman" pitchFamily="18" charset="0"/>
                <a:cs typeface="Times New Roman" pitchFamily="18" charset="0"/>
              </a:rPr>
              <a:t>All those teacher trainees who participated for this study agree that:-</a:t>
            </a:r>
          </a:p>
          <a:p>
            <a:pPr marL="457200" indent="-457200">
              <a:lnSpc>
                <a:spcPct val="200000"/>
              </a:lnSpc>
              <a:spcBef>
                <a:spcPts val="0"/>
              </a:spcBef>
              <a:buFont typeface="+mj-lt"/>
              <a:buAutoNum type="alphaLcParenR"/>
            </a:pPr>
            <a:r>
              <a:rPr lang="en-US" sz="2000" smtClean="0">
                <a:latin typeface="Times New Roman" pitchFamily="18" charset="0"/>
                <a:cs typeface="Times New Roman" pitchFamily="18" charset="0"/>
              </a:rPr>
              <a:t>specialization should be indicated on admission to the college.</a:t>
            </a:r>
          </a:p>
          <a:p>
            <a:pPr marL="457200" indent="-457200">
              <a:lnSpc>
                <a:spcPct val="200000"/>
              </a:lnSpc>
              <a:spcBef>
                <a:spcPts val="0"/>
              </a:spcBef>
              <a:buFont typeface="+mj-lt"/>
              <a:buAutoNum type="alphaLcParenR"/>
            </a:pPr>
            <a:r>
              <a:rPr lang="en-US" sz="2000" smtClean="0">
                <a:latin typeface="Times New Roman" pitchFamily="18" charset="0"/>
                <a:cs typeface="Times New Roman" pitchFamily="18" charset="0"/>
              </a:rPr>
              <a:t>Pass mark for progression should be 50% .</a:t>
            </a:r>
          </a:p>
          <a:p>
            <a:pPr marL="457200" indent="-457200">
              <a:lnSpc>
                <a:spcPct val="150000"/>
              </a:lnSpc>
              <a:spcBef>
                <a:spcPts val="0"/>
              </a:spcBef>
              <a:buFont typeface="+mj-lt"/>
              <a:buAutoNum type="alphaLcParenR"/>
            </a:pPr>
            <a:r>
              <a:rPr lang="en-US" sz="2000" smtClean="0">
                <a:latin typeface="Times New Roman" pitchFamily="18" charset="0"/>
                <a:cs typeface="Times New Roman" pitchFamily="18" charset="0"/>
              </a:rPr>
              <a:t>For non-specialization area, only professional studies should be the focus of the curriculum</a:t>
            </a:r>
          </a:p>
          <a:p>
            <a:pPr marL="457200" indent="-457200">
              <a:lnSpc>
                <a:spcPct val="150000"/>
              </a:lnSpc>
              <a:spcBef>
                <a:spcPts val="0"/>
              </a:spcBef>
              <a:buFont typeface="+mj-lt"/>
              <a:buAutoNum type="alphaLcParenR"/>
            </a:pPr>
            <a:r>
              <a:rPr lang="en-US" sz="2000" smtClean="0">
                <a:latin typeface="Times New Roman" pitchFamily="18" charset="0"/>
                <a:cs typeface="Times New Roman" pitchFamily="18" charset="0"/>
              </a:rPr>
              <a:t>No learner should repeat /discontinued /excluded from the programme due to failed content on non-specialization courses. </a:t>
            </a:r>
          </a:p>
          <a:p>
            <a:pPr marL="457200" indent="-457200">
              <a:buFont typeface="+mj-lt"/>
              <a:buAutoNum type="alphaLcParenR"/>
            </a:pPr>
            <a:endParaRPr lang="en-US" sz="2000" smtClean="0">
              <a:latin typeface="Times New Roman" pitchFamily="18" charset="0"/>
              <a:cs typeface="Times New Roman" pitchFamily="18" charset="0"/>
            </a:endParaRPr>
          </a:p>
          <a:p>
            <a:pPr marL="457200" indent="-457200">
              <a:buFont typeface="+mj-lt"/>
              <a:buAutoNum type="alphaLcParenR"/>
            </a:pPr>
            <a:endParaRPr lang="en-US" sz="2000"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458200" y="6305550"/>
            <a:ext cx="612648" cy="476250"/>
          </a:xfrm>
        </p:spPr>
        <p:txBody>
          <a:bodyPr/>
          <a:lstStyle/>
          <a:p>
            <a:fld id="{5C54381A-B578-4F62-AE8C-6AE4BF5F3359}" type="slidenum">
              <a:rPr lang="en-ZA" sz="2000" b="1" smtClean="0">
                <a:solidFill>
                  <a:srgbClr val="FF0000"/>
                </a:solidFill>
              </a:rPr>
              <a:pPr/>
              <a:t>14</a:t>
            </a:fld>
            <a:endParaRPr lang="en-ZA" sz="2000" b="1" dirty="0">
              <a:solidFill>
                <a:srgbClr val="FF0000"/>
              </a:solidFill>
            </a:endParaRPr>
          </a:p>
        </p:txBody>
      </p:sp>
    </p:spTree>
    <p:extLst>
      <p:ext uri="{BB962C8B-B14F-4D97-AF65-F5344CB8AC3E}">
        <p14:creationId xmlns="" xmlns:p14="http://schemas.microsoft.com/office/powerpoint/2010/main" val="227547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Findings cont…</a:t>
            </a:r>
            <a:r>
              <a:rPr lang="en-ZA" sz="1800" b="1" smtClean="0">
                <a:solidFill>
                  <a:schemeClr val="tx1"/>
                </a:solidFill>
                <a:latin typeface="Times New Roman" pitchFamily="18" charset="0"/>
                <a:cs typeface="Times New Roman" pitchFamily="18" charset="0"/>
              </a:rPr>
              <a:t>(Some quotes from teacher trainees )</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spcBef>
                <a:spcPts val="0"/>
              </a:spcBef>
              <a:buNone/>
            </a:pPr>
            <a:r>
              <a:rPr lang="en-ZA" sz="2000" b="1" smtClean="0">
                <a:latin typeface="Times New Roman" pitchFamily="18" charset="0"/>
                <a:cs typeface="Times New Roman" pitchFamily="18" charset="0"/>
              </a:rPr>
              <a:t>1. What are your views whereby progression to year 2 of the DPE programme is based on the results for non-specialization area (subjects) of year 1?</a:t>
            </a:r>
          </a:p>
          <a:p>
            <a:r>
              <a:rPr lang="en-ZA" sz="1800" smtClean="0">
                <a:latin typeface="Times New Roman" pitchFamily="18" charset="0"/>
                <a:cs typeface="Times New Roman" pitchFamily="18" charset="0"/>
              </a:rPr>
              <a:t>“Progression should be on areas of specialization only not everything, the Regulation that make us fail should be deleted completely ”</a:t>
            </a:r>
          </a:p>
          <a:p>
            <a:pPr marL="82296" indent="0">
              <a:buNone/>
            </a:pPr>
            <a:r>
              <a:rPr lang="en-ZA" sz="1800" smtClean="0">
                <a:latin typeface="Times New Roman" pitchFamily="18" charset="0"/>
                <a:cs typeface="Times New Roman" pitchFamily="18" charset="0"/>
              </a:rPr>
              <a:t> </a:t>
            </a:r>
          </a:p>
          <a:p>
            <a:r>
              <a:rPr lang="en-ZA" sz="1800" smtClean="0">
                <a:latin typeface="Times New Roman" pitchFamily="18" charset="0"/>
                <a:cs typeface="Times New Roman" pitchFamily="18" charset="0"/>
              </a:rPr>
              <a:t>“It is really unfair and uncalled for to fail a learner on something that he had never wanted to do from the onset. I would understand if I fail what I indicated to do, not something that I never liked even at Cambridge, the Regulation being applied is not good at all”. </a:t>
            </a:r>
          </a:p>
          <a:p>
            <a:pPr marL="82296" indent="0">
              <a:buNone/>
            </a:pPr>
            <a:endParaRPr lang="en-ZA" sz="1800" smtClean="0">
              <a:latin typeface="Times New Roman" pitchFamily="18" charset="0"/>
              <a:cs typeface="Times New Roman" pitchFamily="18" charset="0"/>
            </a:endParaRPr>
          </a:p>
          <a:p>
            <a:r>
              <a:rPr lang="en-ZA" sz="1800" smtClean="0">
                <a:latin typeface="Times New Roman" pitchFamily="18" charset="0"/>
                <a:cs typeface="Times New Roman" pitchFamily="18" charset="0"/>
              </a:rPr>
              <a:t>“I hate mathematics, to be taught about advanced algebra that I will not even teach at primary school is not a good thing. Like now I supplemented year 1 examinations, it’s by God’s grace that I progressed and I believe it is because of professional studies, not content; the Regulations are hard on us.”</a:t>
            </a:r>
            <a:endParaRPr lang="en-US" sz="18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15</a:t>
            </a:fld>
            <a:endParaRPr lang="en-ZA" sz="2000" dirty="0">
              <a:solidFill>
                <a:srgbClr val="FF0000"/>
              </a:solidFill>
            </a:endParaRPr>
          </a:p>
        </p:txBody>
      </p:sp>
    </p:spTree>
    <p:extLst>
      <p:ext uri="{BB962C8B-B14F-4D97-AF65-F5344CB8AC3E}">
        <p14:creationId xmlns="" xmlns:p14="http://schemas.microsoft.com/office/powerpoint/2010/main" val="162255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Findings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ZA" sz="1800" smtClean="0"/>
              <a:t>2. </a:t>
            </a:r>
            <a:r>
              <a:rPr lang="en-ZA" sz="1800" b="1" smtClean="0">
                <a:latin typeface="Times New Roman" pitchFamily="18" charset="0"/>
                <a:cs typeface="Times New Roman" pitchFamily="18" charset="0"/>
              </a:rPr>
              <a:t>At what stage of the DPE programme should candidates indicate their areas of specialization? Elaborate whatever answer you provide.</a:t>
            </a:r>
            <a:endParaRPr lang="en-US" sz="1800" b="1" smtClean="0">
              <a:latin typeface="Times New Roman" pitchFamily="18" charset="0"/>
              <a:cs typeface="Times New Roman" pitchFamily="18" charset="0"/>
            </a:endParaRPr>
          </a:p>
          <a:p>
            <a:pPr marL="0" indent="0">
              <a:buNone/>
            </a:pPr>
            <a:endParaRPr lang="en-US" sz="1800" b="1" smtClean="0">
              <a:latin typeface="Times New Roman" pitchFamily="18" charset="0"/>
              <a:cs typeface="Times New Roman" pitchFamily="18" charset="0"/>
            </a:endParaRPr>
          </a:p>
          <a:p>
            <a:r>
              <a:rPr lang="en-ZA" sz="1800" smtClean="0">
                <a:latin typeface="Times New Roman" pitchFamily="18" charset="0"/>
                <a:cs typeface="Times New Roman" pitchFamily="18" charset="0"/>
              </a:rPr>
              <a:t>“Specialization should start straight away from year 1 so that we are well prepared in our areas of specialization”</a:t>
            </a:r>
          </a:p>
          <a:p>
            <a:pPr marL="82296" indent="0">
              <a:buNone/>
            </a:pPr>
            <a:endParaRPr lang="en-ZA" sz="1800" smtClean="0">
              <a:latin typeface="Times New Roman" pitchFamily="18" charset="0"/>
              <a:cs typeface="Times New Roman" pitchFamily="18" charset="0"/>
            </a:endParaRPr>
          </a:p>
          <a:p>
            <a:r>
              <a:rPr lang="en-ZA" sz="1800" smtClean="0">
                <a:latin typeface="Times New Roman" pitchFamily="18" charset="0"/>
                <a:cs typeface="Times New Roman" pitchFamily="18" charset="0"/>
              </a:rPr>
              <a:t>“Year 1 and let it be actual specialization as indicated in the advert, not all subjects specialization”</a:t>
            </a:r>
          </a:p>
          <a:p>
            <a:pPr marL="82296" indent="0">
              <a:buNone/>
            </a:pPr>
            <a:endParaRPr lang="en-ZA" sz="1800" smtClean="0">
              <a:latin typeface="Times New Roman" pitchFamily="18" charset="0"/>
              <a:cs typeface="Times New Roman" pitchFamily="18" charset="0"/>
            </a:endParaRPr>
          </a:p>
          <a:p>
            <a:r>
              <a:rPr lang="en-ZA" sz="1800" smtClean="0">
                <a:latin typeface="Times New Roman" pitchFamily="18" charset="0"/>
                <a:cs typeface="Times New Roman" pitchFamily="18" charset="0"/>
              </a:rPr>
              <a:t>“Year 1, but I hate other subjects that I did not choose, they destructed me on what I wanted to focus on as I spent much time cramming so that I should not supplement or fail.  Thank God I made it”</a:t>
            </a:r>
            <a:endParaRPr lang="en-US" sz="18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16</a:t>
            </a:fld>
            <a:endParaRPr lang="en-ZA" sz="2000" dirty="0">
              <a:solidFill>
                <a:srgbClr val="FF0000"/>
              </a:solidFill>
            </a:endParaRPr>
          </a:p>
        </p:txBody>
      </p:sp>
    </p:spTree>
    <p:extLst>
      <p:ext uri="{BB962C8B-B14F-4D97-AF65-F5344CB8AC3E}">
        <p14:creationId xmlns="" xmlns:p14="http://schemas.microsoft.com/office/powerpoint/2010/main" val="15996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Findings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ZA" sz="1800" dirty="0" smtClean="0"/>
              <a:t>3. </a:t>
            </a:r>
            <a:r>
              <a:rPr lang="en-ZA" sz="1800" b="1" dirty="0" smtClean="0">
                <a:latin typeface="Times New Roman" pitchFamily="18" charset="0"/>
                <a:cs typeface="Times New Roman" pitchFamily="18" charset="0"/>
              </a:rPr>
              <a:t>In your view, what should be the curriculum in year 1 of the DPE programme focus on? Elaborate on your response.</a:t>
            </a:r>
          </a:p>
          <a:p>
            <a:pPr marL="0" indent="0">
              <a:buNone/>
            </a:pPr>
            <a:endParaRPr lang="en-ZA" sz="1800" b="1" dirty="0" smtClean="0">
              <a:latin typeface="Times New Roman" pitchFamily="18" charset="0"/>
              <a:cs typeface="Times New Roman" pitchFamily="18" charset="0"/>
            </a:endParaRPr>
          </a:p>
          <a:p>
            <a:r>
              <a:rPr lang="en-ZA" sz="1800" dirty="0" smtClean="0">
                <a:latin typeface="Times New Roman" pitchFamily="18" charset="0"/>
                <a:cs typeface="Times New Roman" pitchFamily="18" charset="0"/>
              </a:rPr>
              <a:t>I don’t know, lecturers should know better what makes us better teachers, but not difficult subject contents.”</a:t>
            </a:r>
          </a:p>
          <a:p>
            <a:endParaRPr lang="en-ZA" sz="1800" dirty="0" smtClean="0">
              <a:latin typeface="Times New Roman" pitchFamily="18" charset="0"/>
              <a:cs typeface="Times New Roman" pitchFamily="18" charset="0"/>
            </a:endParaRPr>
          </a:p>
          <a:p>
            <a:r>
              <a:rPr lang="en-ZA" sz="1800" dirty="0" smtClean="0">
                <a:latin typeface="Times New Roman" pitchFamily="18" charset="0"/>
                <a:cs typeface="Times New Roman" pitchFamily="18" charset="0"/>
              </a:rPr>
              <a:t>“What I am only sure of is that I want to be a quality teacher who can compete globally, what content or focus of the curriculum make such kind of a teacher, I am really not sure, but I think is not difficult subject matter from all areas that we are currently taking.”</a:t>
            </a:r>
          </a:p>
          <a:p>
            <a:pPr marL="82296" indent="0">
              <a:buNone/>
            </a:pPr>
            <a:endParaRPr lang="en-ZA" sz="1800" dirty="0" smtClean="0">
              <a:latin typeface="Times New Roman" pitchFamily="18" charset="0"/>
              <a:cs typeface="Times New Roman" pitchFamily="18" charset="0"/>
            </a:endParaRPr>
          </a:p>
          <a:p>
            <a:r>
              <a:rPr lang="en-ZA" sz="1800" dirty="0" smtClean="0">
                <a:latin typeface="Times New Roman" pitchFamily="18" charset="0"/>
                <a:cs typeface="Times New Roman" pitchFamily="18" charset="0"/>
              </a:rPr>
              <a:t>“I am not sure but I think the curriculum should be more on how to teach the content offered at primary school since we are going to teach at that level.”</a:t>
            </a:r>
          </a:p>
          <a:p>
            <a:pPr marL="82296" indent="0">
              <a:buNone/>
            </a:pPr>
            <a:endParaRPr lang="en-ZA" sz="1800" dirty="0" smtClean="0">
              <a:latin typeface="Times New Roman" pitchFamily="18" charset="0"/>
              <a:cs typeface="Times New Roman" pitchFamily="18" charset="0"/>
            </a:endParaRPr>
          </a:p>
          <a:p>
            <a:r>
              <a:rPr lang="en-ZA" sz="1800" dirty="0" smtClean="0">
                <a:latin typeface="Times New Roman" pitchFamily="18" charset="0"/>
                <a:cs typeface="Times New Roman" pitchFamily="18" charset="0"/>
              </a:rPr>
              <a:t>“I just want to focus on my specialization, nothing else, we are tired of failing”</a:t>
            </a:r>
            <a:endParaRPr lang="en-US" sz="18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17</a:t>
            </a:fld>
            <a:endParaRPr lang="en-ZA" sz="2000" dirty="0">
              <a:solidFill>
                <a:srgbClr val="FF0000"/>
              </a:solidFill>
            </a:endParaRPr>
          </a:p>
        </p:txBody>
      </p:sp>
    </p:spTree>
    <p:extLst>
      <p:ext uri="{BB962C8B-B14F-4D97-AF65-F5344CB8AC3E}">
        <p14:creationId xmlns="" xmlns:p14="http://schemas.microsoft.com/office/powerpoint/2010/main" val="15163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Findings cont…</a:t>
            </a:r>
            <a:r>
              <a:rPr lang="en-ZA" sz="4000" smtClean="0"/>
              <a:t>Lecturers’ Interviews</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ZA" sz="1800" dirty="0" smtClean="0">
                <a:latin typeface="Times New Roman" pitchFamily="18" charset="0"/>
                <a:cs typeface="Times New Roman" pitchFamily="18" charset="0"/>
              </a:rPr>
              <a:t>All the fifteen lecturers seem to acknowledge that:-  </a:t>
            </a:r>
          </a:p>
          <a:p>
            <a:pPr marL="0" indent="0">
              <a:buNone/>
            </a:pPr>
            <a:r>
              <a:rPr lang="en-ZA" sz="1800" dirty="0" smtClean="0">
                <a:latin typeface="Times New Roman" pitchFamily="18" charset="0"/>
                <a:cs typeface="Times New Roman" pitchFamily="18" charset="0"/>
              </a:rPr>
              <a:t>a) the nature of the curriculum in year I disadvantages learners and need to be         reviewed.</a:t>
            </a:r>
          </a:p>
          <a:p>
            <a:pPr marL="0" indent="0">
              <a:lnSpc>
                <a:spcPct val="150000"/>
              </a:lnSpc>
              <a:spcBef>
                <a:spcPts val="0"/>
              </a:spcBef>
              <a:buNone/>
            </a:pPr>
            <a:endParaRPr lang="en-ZA" sz="1800" dirty="0" smtClean="0">
              <a:latin typeface="Times New Roman" pitchFamily="18" charset="0"/>
              <a:cs typeface="Times New Roman" pitchFamily="18" charset="0"/>
            </a:endParaRPr>
          </a:p>
          <a:p>
            <a:pPr marL="0" indent="0">
              <a:lnSpc>
                <a:spcPct val="150000"/>
              </a:lnSpc>
              <a:spcBef>
                <a:spcPts val="0"/>
              </a:spcBef>
              <a:buNone/>
            </a:pPr>
            <a:r>
              <a:rPr lang="en-ZA" sz="1800" dirty="0" smtClean="0">
                <a:latin typeface="Times New Roman" pitchFamily="18" charset="0"/>
                <a:cs typeface="Times New Roman" pitchFamily="18" charset="0"/>
              </a:rPr>
              <a:t>b) the progression pass mark  be maintained as of 50% in the subject .</a:t>
            </a:r>
          </a:p>
          <a:p>
            <a:pPr marL="0" indent="0">
              <a:lnSpc>
                <a:spcPct val="150000"/>
              </a:lnSpc>
              <a:spcBef>
                <a:spcPts val="0"/>
              </a:spcBef>
              <a:buNone/>
            </a:pPr>
            <a:endParaRPr lang="en-ZA" sz="1800" dirty="0" smtClean="0">
              <a:latin typeface="Times New Roman" pitchFamily="18" charset="0"/>
              <a:cs typeface="Times New Roman" pitchFamily="18" charset="0"/>
            </a:endParaRPr>
          </a:p>
          <a:p>
            <a:pPr marL="0" indent="0">
              <a:lnSpc>
                <a:spcPct val="150000"/>
              </a:lnSpc>
              <a:spcBef>
                <a:spcPts val="0"/>
              </a:spcBef>
              <a:buNone/>
            </a:pPr>
            <a:r>
              <a:rPr lang="en-ZA" sz="1800" dirty="0" smtClean="0">
                <a:latin typeface="Times New Roman" pitchFamily="18" charset="0"/>
                <a:cs typeface="Times New Roman" pitchFamily="18" charset="0"/>
              </a:rPr>
              <a:t>c) the Academic Regulations is also fine , that is learners should not score below 50% in a subject.</a:t>
            </a:r>
          </a:p>
          <a:p>
            <a:pPr marL="0" indent="0">
              <a:lnSpc>
                <a:spcPct val="150000"/>
              </a:lnSpc>
              <a:spcBef>
                <a:spcPts val="0"/>
              </a:spcBef>
              <a:buNone/>
            </a:pPr>
            <a:endParaRPr lang="en-ZA" sz="1800" dirty="0" smtClean="0">
              <a:latin typeface="Times New Roman" pitchFamily="18" charset="0"/>
              <a:cs typeface="Times New Roman" pitchFamily="18" charset="0"/>
            </a:endParaRPr>
          </a:p>
          <a:p>
            <a:pPr marL="0" indent="0">
              <a:lnSpc>
                <a:spcPct val="150000"/>
              </a:lnSpc>
              <a:spcBef>
                <a:spcPts val="0"/>
              </a:spcBef>
              <a:buNone/>
            </a:pPr>
            <a:r>
              <a:rPr lang="en-ZA" sz="1800" dirty="0" smtClean="0">
                <a:latin typeface="Times New Roman" pitchFamily="18" charset="0"/>
                <a:cs typeface="Times New Roman" pitchFamily="18" charset="0"/>
              </a:rPr>
              <a:t>d) Teacher trainees should focus on how to teach the subjects they are not specialising  in and write the professional studies examination.</a:t>
            </a:r>
          </a:p>
          <a:p>
            <a:pPr marL="82296" indent="0">
              <a:lnSpc>
                <a:spcPct val="150000"/>
              </a:lnSpc>
              <a:spcBef>
                <a:spcPts val="0"/>
              </a:spcBef>
              <a:buNone/>
            </a:pPr>
            <a:r>
              <a:rPr lang="en-ZA" sz="1600" dirty="0" smtClean="0">
                <a:latin typeface="Times New Roman" pitchFamily="18" charset="0"/>
                <a:cs typeface="Times New Roman" pitchFamily="18" charset="0"/>
              </a:rPr>
              <a:t> </a:t>
            </a:r>
            <a:endParaRPr lang="en-ZA" sz="16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18</a:t>
            </a:fld>
            <a:endParaRPr lang="en-ZA" sz="2000" dirty="0">
              <a:solidFill>
                <a:srgbClr val="FF0000"/>
              </a:solidFill>
            </a:endParaRPr>
          </a:p>
        </p:txBody>
      </p:sp>
    </p:spTree>
    <p:extLst>
      <p:ext uri="{BB962C8B-B14F-4D97-AF65-F5344CB8AC3E}">
        <p14:creationId xmlns="" xmlns:p14="http://schemas.microsoft.com/office/powerpoint/2010/main" val="37753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Findings cont…</a:t>
            </a:r>
            <a:r>
              <a:rPr lang="en-ZA" sz="2000" b="1" smtClean="0">
                <a:solidFill>
                  <a:schemeClr val="tx1"/>
                </a:solidFill>
                <a:latin typeface="Times New Roman" pitchFamily="18" charset="0"/>
                <a:cs typeface="Times New Roman" pitchFamily="18" charset="0"/>
              </a:rPr>
              <a:t>(Some quotes from lecturers</a:t>
            </a:r>
            <a:r>
              <a:rPr lang="en-ZA" sz="4000" b="1" smtClean="0">
                <a:solidFill>
                  <a:schemeClr val="tx1"/>
                </a:solidFill>
                <a:latin typeface="Times New Roman" pitchFamily="18" charset="0"/>
                <a:cs typeface="Times New Roman" pitchFamily="18" charset="0"/>
              </a:rPr>
              <a:t>)</a:t>
            </a:r>
            <a:r>
              <a:rPr lang="en-ZA" sz="4000" smtClean="0"/>
              <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914400"/>
            <a:ext cx="8001000" cy="5791200"/>
          </a:xfrm>
        </p:spPr>
        <p:txBody>
          <a:bodyPr>
            <a:noAutofit/>
          </a:bodyPr>
          <a:lstStyle/>
          <a:p>
            <a:pPr marL="0" indent="0">
              <a:buNone/>
            </a:pPr>
            <a:r>
              <a:rPr lang="en-ZA" sz="1800" b="1" smtClean="0">
                <a:latin typeface="Times New Roman" pitchFamily="18" charset="0"/>
                <a:cs typeface="Times New Roman" pitchFamily="18" charset="0"/>
              </a:rPr>
              <a:t>1.What are your views whereby progression to year 2 of the DPE programme is based on the results for non-specialization area (subjects) of year 1?</a:t>
            </a:r>
          </a:p>
          <a:p>
            <a:pPr marL="0" indent="0">
              <a:buNone/>
            </a:pPr>
            <a:endParaRPr lang="en-ZA" sz="1800" b="1"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“The results interpretation is fine; the problem is the content of the curriculum for such candidates. There is need for Colleges of Education (primary), to ensure fairness when assessing learners. We see that the curriculum is not fair on learners but there is nothing we can do for now”. (M)</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“Using results for progression to year 2 is not a problem; the problem is what the candidates are subjected to that makes the results and decisions made to be unfair to candidates. The current curriculum does not take into consideration the individual learner’s, needs and consents, but this will go on until it is reviewed and structured properly.”(F)</a:t>
            </a:r>
          </a:p>
          <a:p>
            <a:pPr marL="82296" indent="0">
              <a:buNone/>
            </a:pPr>
            <a:r>
              <a:rPr lang="en-ZA" sz="1600" smtClean="0">
                <a:latin typeface="Times New Roman" pitchFamily="18" charset="0"/>
                <a:cs typeface="Times New Roman" pitchFamily="18" charset="0"/>
              </a:rPr>
              <a:t> </a:t>
            </a:r>
          </a:p>
          <a:p>
            <a:r>
              <a:rPr lang="en-ZA" sz="1600" smtClean="0">
                <a:latin typeface="Times New Roman" pitchFamily="18" charset="0"/>
                <a:cs typeface="Times New Roman" pitchFamily="18" charset="0"/>
              </a:rPr>
              <a:t>“We have a certain forced and prescribed form of content to teach and assess and we have to comply and meet those requirements, there’s nothing we can do for now.” (M)</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“As long as the curriculum and the Academic Regulations have not changed, candidates will continue to be subjected to examinations in content and professional studies of each subject areas.” (F)</a:t>
            </a:r>
          </a:p>
          <a:p>
            <a:endParaRPr lang="en-US" sz="16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19</a:t>
            </a:fld>
            <a:endParaRPr lang="en-ZA" sz="2000" dirty="0">
              <a:solidFill>
                <a:srgbClr val="FF0000"/>
              </a:solidFill>
            </a:endParaRPr>
          </a:p>
        </p:txBody>
      </p:sp>
    </p:spTree>
    <p:extLst>
      <p:ext uri="{BB962C8B-B14F-4D97-AF65-F5344CB8AC3E}">
        <p14:creationId xmlns="" xmlns:p14="http://schemas.microsoft.com/office/powerpoint/2010/main" val="379537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smtClean="0"/>
              <a:t>Presentation outline</a:t>
            </a:r>
            <a:endParaRPr lang="en-ZA" dirty="0"/>
          </a:p>
        </p:txBody>
      </p:sp>
      <p:sp>
        <p:nvSpPr>
          <p:cNvPr id="6" name="Content Placeholder 5"/>
          <p:cNvSpPr>
            <a:spLocks noGrp="1"/>
          </p:cNvSpPr>
          <p:nvPr>
            <p:ph idx="1"/>
          </p:nvPr>
        </p:nvSpPr>
        <p:spPr/>
        <p:txBody>
          <a:bodyPr>
            <a:normAutofit/>
          </a:bodyPr>
          <a:lstStyle/>
          <a:p>
            <a:pPr marL="539496" indent="-457200">
              <a:lnSpc>
                <a:spcPct val="150000"/>
              </a:lnSpc>
              <a:spcBef>
                <a:spcPts val="0"/>
              </a:spcBef>
              <a:buAutoNum type="alphaLcParenR"/>
            </a:pPr>
            <a:r>
              <a:rPr lang="en-ZA" sz="2400" smtClean="0">
                <a:latin typeface="Times New Roman" pitchFamily="18" charset="0"/>
                <a:cs typeface="Times New Roman" pitchFamily="18" charset="0"/>
              </a:rPr>
              <a:t>Introduction</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Background information</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Literature review</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Methodology</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Results and discussion</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Conclusion </a:t>
            </a:r>
          </a:p>
          <a:p>
            <a:pPr marL="539496" indent="-457200">
              <a:lnSpc>
                <a:spcPct val="150000"/>
              </a:lnSpc>
              <a:spcBef>
                <a:spcPts val="0"/>
              </a:spcBef>
              <a:buAutoNum type="alphaLcParenR"/>
            </a:pPr>
            <a:r>
              <a:rPr lang="en-ZA" sz="2400" smtClean="0">
                <a:latin typeface="Times New Roman" pitchFamily="18" charset="0"/>
                <a:cs typeface="Times New Roman" pitchFamily="18" charset="0"/>
              </a:rPr>
              <a:t>Recommendations</a:t>
            </a:r>
          </a:p>
          <a:p>
            <a:pPr>
              <a:lnSpc>
                <a:spcPct val="150000"/>
              </a:lnSpc>
              <a:spcBef>
                <a:spcPts val="0"/>
              </a:spcBef>
            </a:pPr>
            <a:endParaRPr lang="en-ZA" sz="2400" dirty="0">
              <a:latin typeface="Times New Roman" pitchFamily="18" charset="0"/>
              <a:cs typeface="Times New Roman" pitchFamily="18" charset="0"/>
            </a:endParaRPr>
          </a:p>
        </p:txBody>
      </p:sp>
      <p:sp>
        <p:nvSpPr>
          <p:cNvPr id="5" name="Rectangle 1"/>
          <p:cNvSpPr>
            <a:spLocks noChangeArrowheads="1"/>
          </p:cNvSpPr>
          <p:nvPr/>
        </p:nvSpPr>
        <p:spPr bwMode="auto">
          <a:xfrm>
            <a:off x="1600200" y="1687513"/>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5C54381A-B578-4F62-AE8C-6AE4BF5F3359}" type="slidenum">
              <a:rPr lang="en-ZA" sz="2000" b="1" smtClean="0">
                <a:solidFill>
                  <a:srgbClr val="FF0000"/>
                </a:solidFill>
              </a:rPr>
              <a:pPr/>
              <a:t>2</a:t>
            </a:fld>
            <a:endParaRPr lang="en-ZA" sz="2000" b="1" dirty="0">
              <a:solidFill>
                <a:srgbClr val="FF0000"/>
              </a:solidFill>
            </a:endParaRPr>
          </a:p>
        </p:txBody>
      </p:sp>
    </p:spTree>
    <p:extLst>
      <p:ext uri="{BB962C8B-B14F-4D97-AF65-F5344CB8AC3E}">
        <p14:creationId xmlns="" xmlns:p14="http://schemas.microsoft.com/office/powerpoint/2010/main" val="23461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Findings cont…</a:t>
            </a:r>
            <a:r>
              <a:rPr lang="en-ZA" sz="4000" smtClean="0"/>
              <a:t>Lecturers’ Interviews</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342900" indent="-342900">
              <a:buAutoNum type="arabicPeriod" startAt="2"/>
            </a:pPr>
            <a:r>
              <a:rPr lang="en-ZA" sz="1800" b="1" dirty="0" smtClean="0">
                <a:latin typeface="Times New Roman" pitchFamily="18" charset="0"/>
                <a:cs typeface="Times New Roman" pitchFamily="18" charset="0"/>
              </a:rPr>
              <a:t>At what stage of the DPE programme should candidates indicate their areas of specialization? Elaborate whatever answer you provide.</a:t>
            </a:r>
          </a:p>
          <a:p>
            <a:pPr marL="0" indent="0">
              <a:buNone/>
            </a:pPr>
            <a:endParaRPr lang="en-ZA" sz="1800" b="1" dirty="0" smtClean="0">
              <a:latin typeface="Times New Roman" pitchFamily="18" charset="0"/>
              <a:cs typeface="Times New Roman" pitchFamily="18" charset="0"/>
            </a:endParaRPr>
          </a:p>
          <a:p>
            <a:r>
              <a:rPr lang="en-ZA" sz="1600" dirty="0" smtClean="0">
                <a:latin typeface="Times New Roman" pitchFamily="18" charset="0"/>
                <a:cs typeface="Times New Roman" pitchFamily="18" charset="0"/>
              </a:rPr>
              <a:t>“Specialization should start in year 1 and learners should only do the content of their area of specialization, non-specialists should be trained on how to teach topics of subjects in a primary school syllabus ”(F)</a:t>
            </a:r>
          </a:p>
          <a:p>
            <a:r>
              <a:rPr lang="en-ZA" sz="1600" dirty="0" smtClean="0">
                <a:latin typeface="Times New Roman" pitchFamily="18" charset="0"/>
                <a:cs typeface="Times New Roman" pitchFamily="18" charset="0"/>
              </a:rPr>
              <a:t>“There is nothing wrong in indicating specialization in year one, but all is wrong to teach non-specialists the content of the subject they did not opt for, why can’t Colleges of Education focus on professional studies for these candidates?” (F)</a:t>
            </a:r>
          </a:p>
          <a:p>
            <a:pPr marL="82296" indent="0">
              <a:buNone/>
            </a:pPr>
            <a:endParaRPr lang="en-ZA" sz="1600" dirty="0" smtClean="0">
              <a:latin typeface="Times New Roman" pitchFamily="18" charset="0"/>
              <a:cs typeface="Times New Roman" pitchFamily="18" charset="0"/>
            </a:endParaRPr>
          </a:p>
          <a:p>
            <a:r>
              <a:rPr lang="en-ZA" sz="1600" dirty="0" smtClean="0">
                <a:latin typeface="Times New Roman" pitchFamily="18" charset="0"/>
                <a:cs typeface="Times New Roman" pitchFamily="18" charset="0"/>
              </a:rPr>
              <a:t>“The current procedure is fine, the problem is the nature of the curriculum content for non-specialists candidates. Why do we bother them with content of the subject they did not want to specialize in? Why can’t we be concerned with whether they will be able to teach all subjects in the primary school syllabus effectively?” (M)</a:t>
            </a:r>
          </a:p>
          <a:p>
            <a:pPr marL="82296" indent="0">
              <a:buNone/>
            </a:pPr>
            <a:r>
              <a:rPr lang="en-ZA" sz="1600" dirty="0" smtClean="0">
                <a:latin typeface="Times New Roman" pitchFamily="18" charset="0"/>
                <a:cs typeface="Times New Roman" pitchFamily="18" charset="0"/>
              </a:rPr>
              <a:t> </a:t>
            </a:r>
          </a:p>
          <a:p>
            <a:r>
              <a:rPr lang="en-ZA" sz="1600" dirty="0" smtClean="0">
                <a:latin typeface="Times New Roman" pitchFamily="18" charset="0"/>
                <a:cs typeface="Times New Roman" pitchFamily="18" charset="0"/>
              </a:rPr>
              <a:t>“Indicating specialization area when they are admitted is okay, the problem we are currently faced with that we need to challenge is relevance of the curriculum for these learners” (M)</a:t>
            </a:r>
            <a:endParaRPr lang="en-US" sz="16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20</a:t>
            </a:fld>
            <a:endParaRPr lang="en-ZA" sz="2000" dirty="0">
              <a:solidFill>
                <a:srgbClr val="FF0000"/>
              </a:solidFill>
            </a:endParaRPr>
          </a:p>
        </p:txBody>
      </p:sp>
    </p:spTree>
    <p:extLst>
      <p:ext uri="{BB962C8B-B14F-4D97-AF65-F5344CB8AC3E}">
        <p14:creationId xmlns="" xmlns:p14="http://schemas.microsoft.com/office/powerpoint/2010/main" val="96122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Findings cont…</a:t>
            </a:r>
            <a:r>
              <a:rPr lang="en-ZA" sz="4000" smtClean="0"/>
              <a:t>Lecturers’ Interviews</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ZA" sz="1800" smtClean="0"/>
              <a:t>3. </a:t>
            </a:r>
            <a:r>
              <a:rPr lang="en-ZA" sz="1800" b="1" smtClean="0">
                <a:latin typeface="Times New Roman" pitchFamily="18" charset="0"/>
                <a:cs typeface="Times New Roman" pitchFamily="18" charset="0"/>
              </a:rPr>
              <a:t>In your view, what should be the curriculum in year 1 of the DPE programme focus on? Elaborate on your response.</a:t>
            </a:r>
          </a:p>
          <a:p>
            <a:r>
              <a:rPr lang="en-ZA" sz="1600" smtClean="0">
                <a:latin typeface="Times New Roman" pitchFamily="18" charset="0"/>
                <a:cs typeface="Times New Roman" pitchFamily="18" charset="0"/>
              </a:rPr>
              <a:t>“I think professional studies content is enough for non-specialists candidates.”(F)</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“Obliviously we want these students to teach effectively in primary schools, then why don’t we just concentrate on that and forget about content studies?”(M)</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“We should be mainly concerned about how to teach specific subjects in primary schools and also holistically look at issues of classroom management; use of ICT in the classroom, lesson presentation, schemes of work and lesson plans, production of learning aids, evaluation and self-reflection.” (F)</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“I think each department should focus on how to teach that subject at primary school and this will be an effective way of training a generalist teacher for primary school teaching” (M)</a:t>
            </a:r>
          </a:p>
          <a:p>
            <a:pPr marL="82296" indent="0">
              <a:buNone/>
            </a:pPr>
            <a:endParaRPr lang="en-ZA" sz="1600" smtClean="0">
              <a:latin typeface="Times New Roman" pitchFamily="18" charset="0"/>
              <a:cs typeface="Times New Roman" pitchFamily="18" charset="0"/>
            </a:endParaRPr>
          </a:p>
          <a:p>
            <a:r>
              <a:rPr lang="en-ZA" sz="1600" smtClean="0">
                <a:latin typeface="Times New Roman" pitchFamily="18" charset="0"/>
                <a:cs typeface="Times New Roman" pitchFamily="18" charset="0"/>
              </a:rPr>
              <a:t>“We thought semesterised curriculum would be the solution, but the idea died a natural death”, we are just waiting for anything.”  (M)</a:t>
            </a:r>
            <a:endParaRPr lang="en-US" sz="16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smtClean="0">
                <a:solidFill>
                  <a:srgbClr val="FF0000"/>
                </a:solidFill>
              </a:rPr>
              <a:pPr/>
              <a:t>21</a:t>
            </a:fld>
            <a:endParaRPr lang="en-ZA" sz="2000" dirty="0">
              <a:solidFill>
                <a:srgbClr val="FF0000"/>
              </a:solidFill>
            </a:endParaRPr>
          </a:p>
        </p:txBody>
      </p:sp>
    </p:spTree>
    <p:extLst>
      <p:ext uri="{BB962C8B-B14F-4D97-AF65-F5344CB8AC3E}">
        <p14:creationId xmlns="" xmlns:p14="http://schemas.microsoft.com/office/powerpoint/2010/main" val="343172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Conclusion </a:t>
            </a:r>
            <a:r>
              <a:rPr lang="en-ZA" sz="4000" smtClean="0"/>
              <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914400"/>
            <a:ext cx="8001000" cy="5791200"/>
          </a:xfrm>
        </p:spPr>
        <p:txBody>
          <a:bodyPr>
            <a:noAutofit/>
          </a:bodyPr>
          <a:lstStyle/>
          <a:p>
            <a:pPr marL="82296" indent="0">
              <a:buNone/>
            </a:pPr>
            <a:endParaRPr lang="en-ZA" sz="1600" smtClean="0">
              <a:latin typeface="Times New Roman" pitchFamily="18" charset="0"/>
              <a:cs typeface="Times New Roman" pitchFamily="18" charset="0"/>
            </a:endParaRPr>
          </a:p>
          <a:p>
            <a:pPr marL="82296" indent="0">
              <a:lnSpc>
                <a:spcPct val="150000"/>
              </a:lnSpc>
              <a:spcBef>
                <a:spcPts val="0"/>
              </a:spcBef>
              <a:buNone/>
            </a:pPr>
            <a:r>
              <a:rPr lang="en-ZA" sz="1600" smtClean="0">
                <a:latin typeface="Times New Roman" pitchFamily="18" charset="0"/>
                <a:cs typeface="Times New Roman" pitchFamily="18" charset="0"/>
              </a:rPr>
              <a:t>The main purpose of this study was to seek views of both lecturers and teacher trainees regarding assessment in year 1 of the DPE programme in order to make informed recommendations for implementation. </a:t>
            </a:r>
          </a:p>
          <a:p>
            <a:pPr marL="82296" indent="0">
              <a:lnSpc>
                <a:spcPct val="150000"/>
              </a:lnSpc>
              <a:spcBef>
                <a:spcPts val="0"/>
              </a:spcBef>
              <a:buNone/>
            </a:pPr>
            <a:endParaRPr lang="en-ZA" sz="1600" smtClean="0">
              <a:latin typeface="Times New Roman" pitchFamily="18" charset="0"/>
              <a:cs typeface="Times New Roman" pitchFamily="18" charset="0"/>
            </a:endParaRPr>
          </a:p>
          <a:p>
            <a:pPr marL="82296" indent="0">
              <a:lnSpc>
                <a:spcPct val="150000"/>
              </a:lnSpc>
              <a:spcBef>
                <a:spcPts val="0"/>
              </a:spcBef>
              <a:buNone/>
            </a:pPr>
            <a:r>
              <a:rPr lang="en-ZA" sz="1600" smtClean="0">
                <a:latin typeface="Times New Roman" pitchFamily="18" charset="0"/>
                <a:cs typeface="Times New Roman" pitchFamily="18" charset="0"/>
              </a:rPr>
              <a:t>However, referring to the reviewed literature and the comparison of the actual situation in Colleges of Education (Primary) such as Tlokweng the researchers conclude that it seems as if the overall judgments based on the results of non-specialization subjects are biased since the needs and consents of candidates are not taken into consideration, and as such they are likely to be disadvantaged.</a:t>
            </a:r>
          </a:p>
          <a:p>
            <a:pPr marL="0" indent="0">
              <a:lnSpc>
                <a:spcPct val="200000"/>
              </a:lnSpc>
              <a:spcBef>
                <a:spcPts val="0"/>
              </a:spcBef>
              <a:buNone/>
            </a:pPr>
            <a:endParaRPr lang="en-US" sz="1600" b="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458200" y="6305550"/>
            <a:ext cx="612648" cy="476250"/>
          </a:xfrm>
        </p:spPr>
        <p:txBody>
          <a:bodyPr/>
          <a:lstStyle/>
          <a:p>
            <a:fld id="{5C54381A-B578-4F62-AE8C-6AE4BF5F3359}" type="slidenum">
              <a:rPr lang="en-ZA" sz="2000" b="1" smtClean="0">
                <a:solidFill>
                  <a:srgbClr val="FF0000"/>
                </a:solidFill>
              </a:rPr>
              <a:pPr/>
              <a:t>22</a:t>
            </a:fld>
            <a:endParaRPr lang="en-ZA" sz="2000" b="1" dirty="0">
              <a:solidFill>
                <a:srgbClr val="FF0000"/>
              </a:solidFill>
            </a:endParaRPr>
          </a:p>
        </p:txBody>
      </p:sp>
    </p:spTree>
    <p:extLst>
      <p:ext uri="{BB962C8B-B14F-4D97-AF65-F5344CB8AC3E}">
        <p14:creationId xmlns="" xmlns:p14="http://schemas.microsoft.com/office/powerpoint/2010/main" val="207420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pPr algn="ctr"/>
            <a:r>
              <a:rPr lang="en-ZA" sz="4000" smtClean="0">
                <a:solidFill>
                  <a:srgbClr val="C00000"/>
                </a:solidFill>
                <a:latin typeface="Times New Roman" pitchFamily="18" charset="0"/>
                <a:cs typeface="Times New Roman" pitchFamily="18" charset="0"/>
              </a:rPr>
              <a:t> Recommendations</a:t>
            </a:r>
            <a:r>
              <a:rPr lang="en-ZA" sz="4000" smtClean="0"/>
              <a:t/>
            </a:r>
            <a:br>
              <a:rPr lang="en-ZA" sz="4000" smtClean="0"/>
            </a:b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914400"/>
            <a:ext cx="8001000" cy="5791200"/>
          </a:xfrm>
        </p:spPr>
        <p:txBody>
          <a:bodyPr>
            <a:noAutofit/>
          </a:bodyPr>
          <a:lstStyle/>
          <a:p>
            <a:pPr marL="82296" indent="0">
              <a:buNone/>
            </a:pPr>
            <a:endParaRPr lang="en-ZA" sz="1600" smtClean="0">
              <a:latin typeface="Times New Roman" pitchFamily="18" charset="0"/>
              <a:cs typeface="Times New Roman" pitchFamily="18" charset="0"/>
            </a:endParaRPr>
          </a:p>
          <a:p>
            <a:pPr marL="425196" lvl="0" indent="-342900">
              <a:lnSpc>
                <a:spcPct val="150000"/>
              </a:lnSpc>
              <a:spcBef>
                <a:spcPts val="0"/>
              </a:spcBef>
              <a:buFont typeface="+mj-lt"/>
              <a:buAutoNum type="arabicPeriod"/>
            </a:pPr>
            <a:r>
              <a:rPr lang="en-ZA" sz="1800" smtClean="0">
                <a:latin typeface="Times New Roman" pitchFamily="18" charset="0"/>
                <a:cs typeface="Times New Roman" pitchFamily="18" charset="0"/>
              </a:rPr>
              <a:t>Review the current Colleges of Education programme to accommodate professional learning curriculum.</a:t>
            </a:r>
          </a:p>
          <a:p>
            <a:pPr marL="425196" lvl="0" indent="-342900">
              <a:lnSpc>
                <a:spcPct val="150000"/>
              </a:lnSpc>
              <a:spcBef>
                <a:spcPts val="0"/>
              </a:spcBef>
              <a:buFont typeface="+mj-lt"/>
              <a:buAutoNum type="arabicPeriod"/>
            </a:pPr>
            <a:r>
              <a:rPr lang="en-ZA" sz="1800" smtClean="0">
                <a:latin typeface="Times New Roman" pitchFamily="18" charset="0"/>
                <a:cs typeface="Times New Roman" pitchFamily="18" charset="0"/>
              </a:rPr>
              <a:t> Year 1 teacher trainees should only do the professional component of the subjects they are not specializing in.</a:t>
            </a:r>
          </a:p>
          <a:p>
            <a:pPr marL="425196" lvl="0" indent="-342900">
              <a:lnSpc>
                <a:spcPct val="150000"/>
              </a:lnSpc>
              <a:spcBef>
                <a:spcPts val="0"/>
              </a:spcBef>
              <a:buFont typeface="+mj-lt"/>
              <a:buAutoNum type="arabicPeriod"/>
            </a:pPr>
            <a:r>
              <a:rPr lang="en-ZA" sz="1800" smtClean="0">
                <a:latin typeface="Times New Roman" pitchFamily="18" charset="0"/>
                <a:cs typeface="Times New Roman" pitchFamily="18" charset="0"/>
              </a:rPr>
              <a:t> Progression for non-specialization area should be based on coursework and an examination for professional studies only, which focus on how to teach content of different subjects at primary school level.</a:t>
            </a:r>
          </a:p>
          <a:p>
            <a:pPr marL="425196" lvl="0" indent="-342900">
              <a:lnSpc>
                <a:spcPct val="150000"/>
              </a:lnSpc>
              <a:spcBef>
                <a:spcPts val="0"/>
              </a:spcBef>
              <a:buFont typeface="+mj-lt"/>
              <a:buAutoNum type="arabicPeriod"/>
            </a:pPr>
            <a:r>
              <a:rPr lang="en-ZA" sz="1800" smtClean="0">
                <a:latin typeface="Times New Roman" pitchFamily="18" charset="0"/>
                <a:cs typeface="Times New Roman" pitchFamily="18" charset="0"/>
              </a:rPr>
              <a:t>There is need for review of assessment for year 1 learners in Colleges of education (Primary).</a:t>
            </a:r>
          </a:p>
          <a:p>
            <a:pPr marL="425196" indent="-342900">
              <a:lnSpc>
                <a:spcPct val="150000"/>
              </a:lnSpc>
              <a:spcBef>
                <a:spcPts val="0"/>
              </a:spcBef>
              <a:buFont typeface="+mj-lt"/>
              <a:buAutoNum type="arabicPeriod"/>
            </a:pPr>
            <a:r>
              <a:rPr lang="en-ZA" sz="1800" smtClean="0">
                <a:latin typeface="Times New Roman" pitchFamily="18" charset="0"/>
                <a:cs typeface="Times New Roman" pitchFamily="18" charset="0"/>
              </a:rPr>
              <a:t>The same study be extended to Serowe College of Education</a:t>
            </a:r>
            <a:endParaRPr lang="en-ZA" sz="18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305800" y="6305550"/>
            <a:ext cx="765048" cy="476250"/>
          </a:xfrm>
        </p:spPr>
        <p:txBody>
          <a:bodyPr/>
          <a:lstStyle/>
          <a:p>
            <a:fld id="{5C54381A-B578-4F62-AE8C-6AE4BF5F3359}" type="slidenum">
              <a:rPr lang="en-ZA" sz="2000" b="1" smtClean="0">
                <a:solidFill>
                  <a:srgbClr val="FF0000"/>
                </a:solidFill>
              </a:rPr>
              <a:pPr/>
              <a:t>23</a:t>
            </a:fld>
            <a:endParaRPr lang="en-ZA" sz="2000" b="1" dirty="0">
              <a:solidFill>
                <a:srgbClr val="FF0000"/>
              </a:solidFill>
            </a:endParaRPr>
          </a:p>
        </p:txBody>
      </p:sp>
    </p:spTree>
    <p:extLst>
      <p:ext uri="{BB962C8B-B14F-4D97-AF65-F5344CB8AC3E}">
        <p14:creationId xmlns="" xmlns:p14="http://schemas.microsoft.com/office/powerpoint/2010/main" val="56417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3600" smtClean="0">
                <a:solidFill>
                  <a:srgbClr val="C00000"/>
                </a:solidFill>
                <a:latin typeface="Times New Roman" pitchFamily="18" charset="0"/>
                <a:cs typeface="Times New Roman" pitchFamily="18" charset="0"/>
              </a:rPr>
              <a:t>References cont…</a:t>
            </a:r>
            <a:endParaRPr lang="en-ZA" sz="36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914400"/>
            <a:ext cx="8001000" cy="5791200"/>
          </a:xfrm>
        </p:spPr>
        <p:txBody>
          <a:bodyPr>
            <a:noAutofit/>
          </a:bodyPr>
          <a:lstStyle/>
          <a:p>
            <a:pPr marL="0" indent="0">
              <a:buNone/>
            </a:pPr>
            <a:r>
              <a:rPr lang="en-US" sz="2000" smtClean="0">
                <a:latin typeface="Times New Roman" pitchFamily="18" charset="0"/>
                <a:cs typeface="Times New Roman" pitchFamily="18" charset="0"/>
              </a:rPr>
              <a:t>Darling-Hammond, L. (2006). </a:t>
            </a:r>
            <a:r>
              <a:rPr lang="en-US" sz="2000" i="1" smtClean="0">
                <a:latin typeface="Times New Roman" pitchFamily="18" charset="0"/>
                <a:cs typeface="Times New Roman" pitchFamily="18" charset="0"/>
              </a:rPr>
              <a:t>Constructing 21</a:t>
            </a:r>
            <a:r>
              <a:rPr lang="en-US" sz="2000" i="1" baseline="30000" smtClean="0">
                <a:latin typeface="Times New Roman" pitchFamily="18" charset="0"/>
                <a:cs typeface="Times New Roman" pitchFamily="18" charset="0"/>
              </a:rPr>
              <a:t>st</a:t>
            </a:r>
            <a:r>
              <a:rPr lang="en-US" sz="2000" i="1" smtClean="0">
                <a:latin typeface="Times New Roman" pitchFamily="18" charset="0"/>
                <a:cs typeface="Times New Roman" pitchFamily="18" charset="0"/>
              </a:rPr>
              <a:t> century teacher </a:t>
            </a:r>
          </a:p>
          <a:p>
            <a:pPr marL="0" indent="0">
              <a:buNone/>
            </a:pPr>
            <a:r>
              <a:rPr lang="en-US" sz="2000" i="1" smtClean="0">
                <a:latin typeface="Times New Roman" pitchFamily="18" charset="0"/>
                <a:cs typeface="Times New Roman" pitchFamily="18" charset="0"/>
              </a:rPr>
              <a:t>	education</a:t>
            </a:r>
            <a:r>
              <a:rPr lang="en-US" sz="2000" smtClean="0">
                <a:latin typeface="Times New Roman" pitchFamily="18" charset="0"/>
                <a:cs typeface="Times New Roman" pitchFamily="18" charset="0"/>
              </a:rPr>
              <a:t>. Journal on Teacher Education, 57(10), 1-15.</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Gopang, I. B. (2016).</a:t>
            </a:r>
            <a:r>
              <a:rPr lang="en-US" sz="2000" i="1" smtClean="0">
                <a:latin typeface="Times New Roman" pitchFamily="18" charset="0"/>
                <a:cs typeface="Times New Roman" pitchFamily="18" charset="0"/>
              </a:rPr>
              <a:t> The teacher education and professional 		development programs in Pakistan.</a:t>
            </a:r>
            <a:r>
              <a:rPr lang="en-US" sz="2000" smtClean="0">
                <a:latin typeface="Times New Roman" pitchFamily="18" charset="0"/>
                <a:cs typeface="Times New Roman" pitchFamily="18" charset="0"/>
              </a:rPr>
              <a:t> The international of research on 	teacher education, 7(1),1-14.</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Korthagen, F.(2011). </a:t>
            </a:r>
            <a:r>
              <a:rPr lang="en-US" sz="2000" i="1" smtClean="0">
                <a:latin typeface="Times New Roman" pitchFamily="18" charset="0"/>
                <a:cs typeface="Times New Roman" pitchFamily="18" charset="0"/>
              </a:rPr>
              <a:t>Making teacher education relevant for practice. 	The 	pedagogy of realistic teacher education.</a:t>
            </a:r>
            <a:r>
              <a:rPr lang="en-US" sz="2000" smtClean="0">
                <a:latin typeface="Times New Roman" pitchFamily="18" charset="0"/>
                <a:cs typeface="Times New Roman" pitchFamily="18" charset="0"/>
              </a:rPr>
              <a:t> Orbis Scholae, 5(2),31-50.</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Maaranen, K.(2018). </a:t>
            </a:r>
            <a:r>
              <a:rPr lang="en-US" sz="2000" i="1" smtClean="0">
                <a:latin typeface="Times New Roman" pitchFamily="18" charset="0"/>
                <a:cs typeface="Times New Roman" pitchFamily="18" charset="0"/>
              </a:rPr>
              <a:t>The Finnish teacher education.</a:t>
            </a:r>
            <a:r>
              <a:rPr lang="en-US" sz="2000" smtClean="0">
                <a:latin typeface="Times New Roman" pitchFamily="18" charset="0"/>
                <a:cs typeface="Times New Roman" pitchFamily="18" charset="0"/>
              </a:rPr>
              <a:t> University of 	Helsenki: Faculty of Educational Sciences.</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Republic of Botswana. (2017).</a:t>
            </a:r>
            <a:r>
              <a:rPr lang="en-US" sz="2000" i="1" smtClean="0">
                <a:latin typeface="Times New Roman" pitchFamily="18" charset="0"/>
                <a:cs typeface="Times New Roman" pitchFamily="18" charset="0"/>
              </a:rPr>
              <a:t> Botswana Qualification Authority 		criteria and guidelines for accreditation of learning 			programmes. </a:t>
            </a:r>
            <a:r>
              <a:rPr lang="en-US" sz="2000" smtClean="0">
                <a:latin typeface="Times New Roman" pitchFamily="18" charset="0"/>
                <a:cs typeface="Times New Roman" pitchFamily="18" charset="0"/>
              </a:rPr>
              <a:t>Gaborone: Government Printers</a:t>
            </a:r>
          </a:p>
          <a:p>
            <a:pPr marL="0" indent="0">
              <a:buNone/>
            </a:pPr>
            <a:endParaRPr lang="en-US" sz="2000" smtClean="0">
              <a:latin typeface="Times New Roman" pitchFamily="18" charset="0"/>
              <a:cs typeface="Times New Roman" pitchFamily="18" charset="0"/>
            </a:endParaRPr>
          </a:p>
          <a:p>
            <a:pPr marL="0" indent="0">
              <a:buNone/>
            </a:pPr>
            <a:endParaRPr lang="en-US" sz="2000"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382000" y="6305550"/>
            <a:ext cx="688848" cy="476250"/>
          </a:xfrm>
        </p:spPr>
        <p:txBody>
          <a:bodyPr/>
          <a:lstStyle/>
          <a:p>
            <a:fld id="{5C54381A-B578-4F62-AE8C-6AE4BF5F3359}" type="slidenum">
              <a:rPr lang="en-ZA" sz="2000" b="1" smtClean="0">
                <a:solidFill>
                  <a:srgbClr val="FF0000"/>
                </a:solidFill>
              </a:rPr>
              <a:pPr/>
              <a:t>24</a:t>
            </a:fld>
            <a:endParaRPr lang="en-ZA" sz="2000" b="1" dirty="0">
              <a:solidFill>
                <a:srgbClr val="FF0000"/>
              </a:solidFill>
            </a:endParaRPr>
          </a:p>
        </p:txBody>
      </p:sp>
    </p:spTree>
    <p:extLst>
      <p:ext uri="{BB962C8B-B14F-4D97-AF65-F5344CB8AC3E}">
        <p14:creationId xmlns="" xmlns:p14="http://schemas.microsoft.com/office/powerpoint/2010/main" val="1911851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References </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219200"/>
            <a:ext cx="8001000" cy="5486400"/>
          </a:xfrm>
        </p:spPr>
        <p:txBody>
          <a:bodyPr>
            <a:noAutofit/>
          </a:bodyPr>
          <a:lstStyle/>
          <a:p>
            <a:pPr marL="0" indent="0">
              <a:buNone/>
            </a:pPr>
            <a:r>
              <a:rPr lang="en-US" sz="2000" smtClean="0">
                <a:latin typeface="Times New Roman" pitchFamily="18" charset="0"/>
                <a:cs typeface="Times New Roman" pitchFamily="18" charset="0"/>
              </a:rPr>
              <a:t>Republic of Botswana. (2016).</a:t>
            </a:r>
            <a:r>
              <a:rPr lang="en-US" sz="2000" i="1" smtClean="0">
                <a:latin typeface="Times New Roman" pitchFamily="18" charset="0"/>
                <a:cs typeface="Times New Roman" pitchFamily="18" charset="0"/>
              </a:rPr>
              <a:t> Vision 2036: Achieving prosperity for 		all. </a:t>
            </a:r>
            <a:r>
              <a:rPr lang="en-US" sz="2000" smtClean="0">
                <a:latin typeface="Times New Roman" pitchFamily="18" charset="0"/>
                <a:cs typeface="Times New Roman" pitchFamily="18" charset="0"/>
              </a:rPr>
              <a:t>Gaborone: Lentswe la lesedi (Pty) Ltd on behalf of the 		Vision 2036 Presidential task team</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Republic of Botswana. (1994).</a:t>
            </a:r>
            <a:r>
              <a:rPr lang="en-US" sz="2000" i="1" smtClean="0">
                <a:latin typeface="Times New Roman" pitchFamily="18" charset="0"/>
                <a:cs typeface="Times New Roman" pitchFamily="18" charset="0"/>
              </a:rPr>
              <a:t> Revised National Policy on Education. 		</a:t>
            </a:r>
            <a:r>
              <a:rPr lang="en-US" sz="2000" smtClean="0">
                <a:latin typeface="Times New Roman" pitchFamily="18" charset="0"/>
                <a:cs typeface="Times New Roman" pitchFamily="18" charset="0"/>
              </a:rPr>
              <a:t>Gaborone: Government Printers.</a:t>
            </a:r>
          </a:p>
          <a:p>
            <a:pPr marL="0" indent="0">
              <a:buNone/>
            </a:pPr>
            <a:endParaRPr lang="en-US"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Republic of Botswana.(2014). </a:t>
            </a:r>
            <a:r>
              <a:rPr lang="en-US" sz="2000" i="1" smtClean="0">
                <a:latin typeface="Times New Roman" pitchFamily="18" charset="0"/>
                <a:cs typeface="Times New Roman" pitchFamily="18" charset="0"/>
              </a:rPr>
              <a:t>Education and Training Sector Strategic 		Plan. </a:t>
            </a:r>
            <a:r>
              <a:rPr lang="en-US" sz="2000" smtClean="0">
                <a:latin typeface="Times New Roman" pitchFamily="18" charset="0"/>
                <a:cs typeface="Times New Roman" pitchFamily="18" charset="0"/>
              </a:rPr>
              <a:t>Gaborone</a:t>
            </a:r>
            <a:r>
              <a:rPr lang="en-US" sz="2000" i="1" smtClean="0">
                <a:latin typeface="Times New Roman" pitchFamily="18" charset="0"/>
                <a:cs typeface="Times New Roman" pitchFamily="18" charset="0"/>
              </a:rPr>
              <a:t>:</a:t>
            </a:r>
            <a:r>
              <a:rPr lang="en-ZA" sz="2000" b="1" smtClean="0"/>
              <a:t> </a:t>
            </a:r>
            <a:r>
              <a:rPr lang="en-ZA" sz="2000" smtClean="0">
                <a:latin typeface="Times New Roman" pitchFamily="18" charset="0"/>
                <a:cs typeface="Times New Roman" pitchFamily="18" charset="0"/>
              </a:rPr>
              <a:t>Ministry of Education and Skills 			Development.</a:t>
            </a:r>
          </a:p>
          <a:p>
            <a:pPr marL="0" indent="0">
              <a:buNone/>
            </a:pPr>
            <a:endParaRPr lang="en-ZA"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Sahblberg, P. (2010).</a:t>
            </a:r>
            <a:r>
              <a:rPr lang="en-US" sz="2000" i="1" smtClean="0">
                <a:latin typeface="Times New Roman" pitchFamily="18" charset="0"/>
                <a:cs typeface="Times New Roman" pitchFamily="18" charset="0"/>
              </a:rPr>
              <a:t> The secret of Finland success: Educating 	teachers. </a:t>
            </a:r>
            <a:r>
              <a:rPr lang="en-US" sz="2000" smtClean="0">
                <a:latin typeface="Times New Roman" pitchFamily="18" charset="0"/>
                <a:cs typeface="Times New Roman" pitchFamily="18" charset="0"/>
              </a:rPr>
              <a:t>Stanford: Centre for opportunity in education </a:t>
            </a:r>
            <a:endParaRPr lang="en-ZA" sz="2000" smtClean="0">
              <a:latin typeface="Times New Roman" pitchFamily="18" charset="0"/>
              <a:cs typeface="Times New Roman" pitchFamily="18" charset="0"/>
            </a:endParaRPr>
          </a:p>
          <a:p>
            <a:pPr marL="0" indent="0">
              <a:buNone/>
            </a:pPr>
            <a:r>
              <a:rPr lang="en-US" sz="2000" smtClean="0">
                <a:latin typeface="Times New Roman" pitchFamily="18" charset="0"/>
                <a:cs typeface="Times New Roman" pitchFamily="18" charset="0"/>
              </a:rPr>
              <a:t> ------ (2018). </a:t>
            </a:r>
            <a:r>
              <a:rPr lang="en-US" sz="2000" i="1" smtClean="0">
                <a:latin typeface="Times New Roman" pitchFamily="18" charset="0"/>
                <a:cs typeface="Times New Roman" pitchFamily="18" charset="0"/>
              </a:rPr>
              <a:t>Issues and options paper: A context paper used to inform 		development of national assessment policy for general 		education.</a:t>
            </a:r>
            <a:r>
              <a:rPr lang="en-US" sz="2000" smtClean="0">
                <a:latin typeface="Times New Roman" pitchFamily="18" charset="0"/>
                <a:cs typeface="Times New Roman" pitchFamily="18" charset="0"/>
              </a:rPr>
              <a:t> Gaborone: BEC</a:t>
            </a:r>
          </a:p>
          <a:p>
            <a:pPr marL="571500" indent="-571500">
              <a:buFont typeface="+mj-lt"/>
              <a:buAutoNum type="arabicParenR"/>
            </a:pPr>
            <a:endParaRPr lang="en-US" sz="2000" i="1" dirty="0" smtClean="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382000" y="6305550"/>
            <a:ext cx="688848" cy="476250"/>
          </a:xfrm>
        </p:spPr>
        <p:txBody>
          <a:bodyPr/>
          <a:lstStyle/>
          <a:p>
            <a:fld id="{5C54381A-B578-4F62-AE8C-6AE4BF5F3359}" type="slidenum">
              <a:rPr lang="en-ZA" sz="2000" b="1" smtClean="0">
                <a:solidFill>
                  <a:srgbClr val="FF0000"/>
                </a:solidFill>
              </a:rPr>
              <a:pPr/>
              <a:t>25</a:t>
            </a:fld>
            <a:endParaRPr lang="en-ZA" sz="2000" b="1" dirty="0">
              <a:solidFill>
                <a:srgbClr val="FF0000"/>
              </a:solidFill>
            </a:endParaRPr>
          </a:p>
        </p:txBody>
      </p:sp>
    </p:spTree>
    <p:extLst>
      <p:ext uri="{BB962C8B-B14F-4D97-AF65-F5344CB8AC3E}">
        <p14:creationId xmlns="" xmlns:p14="http://schemas.microsoft.com/office/powerpoint/2010/main" val="16869705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752600"/>
            <a:ext cx="7848600" cy="2362200"/>
          </a:xfrm>
        </p:spPr>
        <p:txBody>
          <a:bodyPr>
            <a:normAutofit/>
          </a:bodyPr>
          <a:lstStyle/>
          <a:p>
            <a:r>
              <a:rPr lang="en-ZA" dirty="0" smtClean="0"/>
              <a:t>Thank you for your valued attention. </a:t>
            </a:r>
            <a:br>
              <a:rPr lang="en-ZA" dirty="0" smtClean="0"/>
            </a:br>
            <a:endParaRPr lang="en-ZA" dirty="0"/>
          </a:p>
        </p:txBody>
      </p:sp>
      <p:sp>
        <p:nvSpPr>
          <p:cNvPr id="3" name="Slide Number Placeholder 2"/>
          <p:cNvSpPr>
            <a:spLocks noGrp="1"/>
          </p:cNvSpPr>
          <p:nvPr>
            <p:ph type="sldNum" sz="quarter" idx="12"/>
          </p:nvPr>
        </p:nvSpPr>
        <p:spPr>
          <a:xfrm>
            <a:off x="8229600" y="6305550"/>
            <a:ext cx="841248" cy="476250"/>
          </a:xfrm>
        </p:spPr>
        <p:txBody>
          <a:bodyPr/>
          <a:lstStyle/>
          <a:p>
            <a:fld id="{5C54381A-B578-4F62-AE8C-6AE4BF5F3359}" type="slidenum">
              <a:rPr lang="en-ZA" sz="2000" b="1" smtClean="0">
                <a:solidFill>
                  <a:srgbClr val="FF0000"/>
                </a:solidFill>
              </a:rPr>
              <a:pPr/>
              <a:t>26</a:t>
            </a:fld>
            <a:endParaRPr lang="en-ZA" sz="2000" b="1" dirty="0">
              <a:solidFill>
                <a:srgbClr val="FF0000"/>
              </a:solidFill>
            </a:endParaRPr>
          </a:p>
        </p:txBody>
      </p:sp>
    </p:spTree>
    <p:extLst>
      <p:ext uri="{BB962C8B-B14F-4D97-AF65-F5344CB8AC3E}">
        <p14:creationId xmlns="" xmlns:p14="http://schemas.microsoft.com/office/powerpoint/2010/main" val="261338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Introduction</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109728" indent="0">
              <a:buNone/>
            </a:pPr>
            <a:r>
              <a:rPr lang="en-ZA" b="1" dirty="0" smtClean="0">
                <a:latin typeface="Times New Roman" pitchFamily="18" charset="0"/>
                <a:cs typeface="Times New Roman" pitchFamily="18" charset="0"/>
              </a:rPr>
              <a:t>“Assessment” </a:t>
            </a:r>
          </a:p>
          <a:p>
            <a:pPr marL="566928" indent="-457200">
              <a:lnSpc>
                <a:spcPct val="150000"/>
              </a:lnSpc>
              <a:spcBef>
                <a:spcPts val="0"/>
              </a:spcBef>
              <a:buFont typeface="Wingdings" pitchFamily="2" charset="2"/>
              <a:buChar char="q"/>
            </a:pPr>
            <a:r>
              <a:rPr lang="en-ZA" sz="2400" dirty="0" smtClean="0">
                <a:latin typeface="Times New Roman" pitchFamily="18" charset="0"/>
                <a:cs typeface="Times New Roman" pitchFamily="18" charset="0"/>
              </a:rPr>
              <a:t>Suitable, trustworthy, reliable and fair</a:t>
            </a:r>
          </a:p>
          <a:p>
            <a:pPr marL="566928" indent="-457200">
              <a:lnSpc>
                <a:spcPct val="150000"/>
              </a:lnSpc>
              <a:spcBef>
                <a:spcPts val="0"/>
              </a:spcBef>
              <a:buFont typeface="Wingdings" pitchFamily="2" charset="2"/>
              <a:buChar char="q"/>
            </a:pPr>
            <a:r>
              <a:rPr lang="en-ZA" sz="2400" dirty="0" smtClean="0">
                <a:latin typeface="Times New Roman" pitchFamily="18" charset="0"/>
                <a:cs typeface="Times New Roman" pitchFamily="18" charset="0"/>
              </a:rPr>
              <a:t>Interpretation of the assessment results </a:t>
            </a:r>
          </a:p>
          <a:p>
            <a:pPr marL="566928" indent="-457200">
              <a:lnSpc>
                <a:spcPct val="150000"/>
              </a:lnSpc>
              <a:spcBef>
                <a:spcPts val="0"/>
              </a:spcBef>
              <a:buFont typeface="Wingdings" pitchFamily="2" charset="2"/>
              <a:buChar char="q"/>
            </a:pPr>
            <a:r>
              <a:rPr lang="en-ZA" sz="2400" dirty="0" smtClean="0">
                <a:latin typeface="Times New Roman" pitchFamily="18" charset="0"/>
                <a:cs typeface="Times New Roman" pitchFamily="18" charset="0"/>
              </a:rPr>
              <a:t>Any form of assessment that is not well sought of may lead to poor decision making about the learner achievement (BEC, 2018).</a:t>
            </a:r>
          </a:p>
          <a:p>
            <a:pPr marL="566928" indent="-457200">
              <a:lnSpc>
                <a:spcPct val="150000"/>
              </a:lnSpc>
              <a:spcBef>
                <a:spcPts val="0"/>
              </a:spcBef>
              <a:buFont typeface="Wingdings" pitchFamily="2" charset="2"/>
              <a:buChar char="q"/>
            </a:pPr>
            <a:r>
              <a:rPr lang="en-ZA" sz="2400" dirty="0" smtClean="0">
                <a:latin typeface="Times New Roman" pitchFamily="18" charset="0"/>
                <a:cs typeface="Times New Roman" pitchFamily="18" charset="0"/>
              </a:rPr>
              <a:t>According to Education and Training Sector Strategic Plan 2015-2020 (ETSSP) teacher education programme and its assessment system needs to be reviewed so that is more competency based.</a:t>
            </a:r>
          </a:p>
          <a:p>
            <a:pPr marL="109728" indent="0">
              <a:buNone/>
            </a:pPr>
            <a:endParaRPr lang="en-ZA" sz="2400" dirty="0" smtClean="0">
              <a:latin typeface="Times New Roman" pitchFamily="18" charset="0"/>
              <a:cs typeface="Times New Roman" pitchFamily="18" charset="0"/>
            </a:endParaRPr>
          </a:p>
          <a:p>
            <a:pPr marL="566928" indent="-457200">
              <a:buFont typeface="Wingdings" pitchFamily="2" charset="2"/>
              <a:buChar char="q"/>
            </a:pPr>
            <a:endParaRPr lang="en-ZA" sz="2400" dirty="0" smtClean="0">
              <a:latin typeface="Times New Roman" pitchFamily="18" charset="0"/>
              <a:cs typeface="Times New Roman" pitchFamily="18" charset="0"/>
            </a:endParaRPr>
          </a:p>
          <a:p>
            <a:pPr marL="109728" indent="0">
              <a:buNone/>
            </a:pPr>
            <a:r>
              <a:rPr lang="en-ZA" dirty="0" smtClean="0">
                <a:latin typeface="Times New Roman" pitchFamily="18" charset="0"/>
                <a:cs typeface="Times New Roman" pitchFamily="18" charset="0"/>
              </a:rPr>
              <a:t>  </a:t>
            </a:r>
          </a:p>
          <a:p>
            <a:pPr marL="624078" indent="-514350">
              <a:buAutoNum type="alphaLcParenR"/>
            </a:pPr>
            <a:endParaRPr lang="en-ZA" sz="2800" dirty="0" smtClean="0">
              <a:latin typeface="Times New Roman" pitchFamily="18" charset="0"/>
              <a:cs typeface="Times New Roman" pitchFamily="18" charset="0"/>
            </a:endParaRPr>
          </a:p>
          <a:p>
            <a:pPr marL="624078" indent="-514350">
              <a:buAutoNum type="alphaLcParenR"/>
            </a:pPr>
            <a:endParaRPr lang="en-ZA" sz="28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b="1" smtClean="0">
                <a:solidFill>
                  <a:srgbClr val="FF0000"/>
                </a:solidFill>
              </a:rPr>
              <a:pPr/>
              <a:t>3</a:t>
            </a:fld>
            <a:endParaRPr lang="en-ZA" sz="2000" b="1" dirty="0">
              <a:solidFill>
                <a:srgbClr val="FF0000"/>
              </a:solidFill>
            </a:endParaRPr>
          </a:p>
        </p:txBody>
      </p:sp>
    </p:spTree>
    <p:extLst>
      <p:ext uri="{BB962C8B-B14F-4D97-AF65-F5344CB8AC3E}">
        <p14:creationId xmlns="" xmlns:p14="http://schemas.microsoft.com/office/powerpoint/2010/main" val="25387957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Background Information</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566928" indent="-457200">
              <a:buFont typeface="Wingdings" pitchFamily="2" charset="2"/>
              <a:buChar char="q"/>
            </a:pPr>
            <a:r>
              <a:rPr lang="en-ZA" dirty="0" smtClean="0">
                <a:latin typeface="Times New Roman" pitchFamily="18" charset="0"/>
                <a:cs typeface="Times New Roman" pitchFamily="18" charset="0"/>
              </a:rPr>
              <a:t>  The DPE programme </a:t>
            </a:r>
            <a:endParaRPr lang="en-ZA" sz="2000" dirty="0" smtClean="0">
              <a:latin typeface="Times New Roman" pitchFamily="18" charset="0"/>
              <a:cs typeface="Times New Roman" pitchFamily="18" charset="0"/>
            </a:endParaRPr>
          </a:p>
          <a:p>
            <a:pPr marL="109728" indent="0">
              <a:buNone/>
            </a:pPr>
            <a:r>
              <a:rPr lang="en-ZA" dirty="0" smtClean="0">
                <a:latin typeface="Times New Roman" pitchFamily="18" charset="0"/>
                <a:cs typeface="Times New Roman" pitchFamily="18" charset="0"/>
              </a:rPr>
              <a:t>		</a:t>
            </a:r>
            <a:r>
              <a:rPr lang="en-ZA" sz="2000" dirty="0" smtClean="0">
                <a:latin typeface="Times New Roman" pitchFamily="18" charset="0"/>
                <a:cs typeface="Times New Roman" pitchFamily="18" charset="0"/>
              </a:rPr>
              <a:t>1. English &amp; Setswana</a:t>
            </a:r>
          </a:p>
          <a:p>
            <a:pPr marL="109728" indent="0">
              <a:buNone/>
            </a:pPr>
            <a:r>
              <a:rPr lang="en-ZA" sz="2000" dirty="0" smtClean="0">
                <a:latin typeface="Times New Roman" pitchFamily="18" charset="0"/>
                <a:cs typeface="Times New Roman" pitchFamily="18" charset="0"/>
              </a:rPr>
              <a:t>		2.  Math &amp;Science</a:t>
            </a:r>
          </a:p>
          <a:p>
            <a:pPr marL="109728" indent="0">
              <a:buNone/>
            </a:pPr>
            <a:r>
              <a:rPr lang="en-ZA" sz="2000" dirty="0" smtClean="0">
                <a:latin typeface="Times New Roman" pitchFamily="18" charset="0"/>
                <a:cs typeface="Times New Roman" pitchFamily="18" charset="0"/>
              </a:rPr>
              <a:t>		3. R/Education &amp; S/Studies</a:t>
            </a:r>
          </a:p>
          <a:p>
            <a:pPr marL="109728" indent="0">
              <a:buNone/>
            </a:pPr>
            <a:r>
              <a:rPr lang="en-ZA" sz="2000" dirty="0" smtClean="0">
                <a:latin typeface="Times New Roman" pitchFamily="18" charset="0"/>
                <a:cs typeface="Times New Roman" pitchFamily="18" charset="0"/>
              </a:rPr>
              <a:t>		4. Any two from Practical subjects</a:t>
            </a:r>
            <a:endParaRPr lang="en-ZA" dirty="0" smtClean="0">
              <a:latin typeface="Times New Roman" pitchFamily="18" charset="0"/>
              <a:cs typeface="Times New Roman" pitchFamily="18" charset="0"/>
            </a:endParaRPr>
          </a:p>
          <a:p>
            <a:pPr marL="566928" indent="-457200">
              <a:lnSpc>
                <a:spcPct val="150000"/>
              </a:lnSpc>
              <a:buFont typeface="Wingdings" pitchFamily="2" charset="2"/>
              <a:buChar char="q"/>
            </a:pPr>
            <a:r>
              <a:rPr lang="en-ZA" dirty="0" smtClean="0">
                <a:latin typeface="Times New Roman" pitchFamily="18" charset="0"/>
                <a:cs typeface="Times New Roman" pitchFamily="18" charset="0"/>
              </a:rPr>
              <a:t>Course structure at Year 1</a:t>
            </a:r>
          </a:p>
          <a:p>
            <a:pPr marL="109728" indent="0">
              <a:lnSpc>
                <a:spcPct val="150000"/>
              </a:lnSpc>
              <a:buNone/>
            </a:pPr>
            <a:endParaRPr lang="en-ZA" dirty="0" smtClean="0">
              <a:latin typeface="Times New Roman" pitchFamily="18" charset="0"/>
              <a:cs typeface="Times New Roman" pitchFamily="18" charset="0"/>
            </a:endParaRPr>
          </a:p>
          <a:p>
            <a:pPr marL="566928" indent="-457200">
              <a:spcBef>
                <a:spcPts val="0"/>
              </a:spcBef>
              <a:buFont typeface="Wingdings" pitchFamily="2" charset="2"/>
              <a:buChar char="q"/>
            </a:pPr>
            <a:r>
              <a:rPr lang="en-ZA" dirty="0" smtClean="0">
                <a:latin typeface="Times New Roman" pitchFamily="18" charset="0"/>
                <a:cs typeface="Times New Roman" pitchFamily="18" charset="0"/>
              </a:rPr>
              <a:t>The current DPE Academic Regulations requirements</a:t>
            </a:r>
          </a:p>
          <a:p>
            <a:pPr marL="109728" indent="0">
              <a:spcBef>
                <a:spcPts val="0"/>
              </a:spcBef>
              <a:buNone/>
            </a:pPr>
            <a:r>
              <a:rPr lang="en-ZA" dirty="0" smtClean="0">
                <a:latin typeface="Times New Roman" pitchFamily="18" charset="0"/>
                <a:cs typeface="Times New Roman" pitchFamily="18" charset="0"/>
              </a:rPr>
              <a:t>  </a:t>
            </a:r>
          </a:p>
          <a:p>
            <a:pPr marL="624078" indent="-514350">
              <a:buAutoNum type="alphaLcParenR"/>
            </a:pPr>
            <a:endParaRPr lang="en-ZA" sz="2800" dirty="0" smtClean="0">
              <a:latin typeface="Times New Roman" pitchFamily="18" charset="0"/>
              <a:cs typeface="Times New Roman" pitchFamily="18" charset="0"/>
            </a:endParaRPr>
          </a:p>
          <a:p>
            <a:pPr marL="624078" indent="-514350">
              <a:buAutoNum type="alphaLcParenR"/>
            </a:pPr>
            <a:endParaRPr lang="en-ZA" sz="28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5C54381A-B578-4F62-AE8C-6AE4BF5F3359}" type="slidenum">
              <a:rPr lang="en-ZA" sz="2000" b="1" smtClean="0">
                <a:solidFill>
                  <a:srgbClr val="FF0000"/>
                </a:solidFill>
              </a:rPr>
              <a:pPr/>
              <a:t>4</a:t>
            </a:fld>
            <a:endParaRPr lang="en-ZA" sz="2000" b="1" dirty="0">
              <a:solidFill>
                <a:srgbClr val="FF0000"/>
              </a:solidFill>
            </a:endParaRPr>
          </a:p>
        </p:txBody>
      </p:sp>
    </p:spTree>
    <p:extLst>
      <p:ext uri="{BB962C8B-B14F-4D97-AF65-F5344CB8AC3E}">
        <p14:creationId xmlns="" xmlns:p14="http://schemas.microsoft.com/office/powerpoint/2010/main" val="16426493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Problem Statement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066800"/>
            <a:ext cx="8001000" cy="5486400"/>
          </a:xfrm>
        </p:spPr>
        <p:txBody>
          <a:bodyPr>
            <a:noAutofit/>
          </a:bodyPr>
          <a:lstStyle/>
          <a:p>
            <a:pPr marL="109728" indent="0">
              <a:buNone/>
            </a:pPr>
            <a:r>
              <a:rPr lang="en-ZA" sz="2800" smtClean="0">
                <a:latin typeface="Times New Roman" pitchFamily="18" charset="0"/>
                <a:cs typeface="Times New Roman" pitchFamily="18" charset="0"/>
              </a:rPr>
              <a:t>2014/15 Intake                      </a:t>
            </a:r>
            <a:endParaRPr lang="en-ZA" sz="2800" dirty="0" smtClean="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746087838"/>
              </p:ext>
            </p:extLst>
          </p:nvPr>
        </p:nvGraphicFramePr>
        <p:xfrm>
          <a:off x="990600" y="1828800"/>
          <a:ext cx="7696200" cy="4267199"/>
        </p:xfrm>
        <a:graphic>
          <a:graphicData uri="http://schemas.openxmlformats.org/drawingml/2006/table">
            <a:tbl>
              <a:tblPr firstRow="1" bandRow="1">
                <a:tableStyleId>{5C22544A-7EE6-4342-B048-85BDC9FD1C3A}</a:tableStyleId>
              </a:tblPr>
              <a:tblGrid>
                <a:gridCol w="2286000"/>
                <a:gridCol w="2133600"/>
                <a:gridCol w="3276600"/>
              </a:tblGrid>
              <a:tr h="807308">
                <a:tc>
                  <a:txBody>
                    <a:bodyPr/>
                    <a:lstStyle/>
                    <a:p>
                      <a:r>
                        <a:rPr lang="en-ZA" dirty="0" smtClean="0"/>
                        <a:t>Subject s opted</a:t>
                      </a:r>
                      <a:r>
                        <a:rPr lang="en-ZA" baseline="0" dirty="0" smtClean="0"/>
                        <a:t> for on admissions</a:t>
                      </a:r>
                      <a:endParaRPr lang="en-ZA" dirty="0"/>
                    </a:p>
                  </a:txBody>
                  <a:tcPr/>
                </a:tc>
                <a:tc>
                  <a:txBody>
                    <a:bodyPr/>
                    <a:lstStyle/>
                    <a:p>
                      <a:r>
                        <a:rPr lang="en-ZA" dirty="0" smtClean="0"/>
                        <a:t>Subject s failed in Year 1</a:t>
                      </a:r>
                      <a:endParaRPr lang="en-ZA" dirty="0"/>
                    </a:p>
                  </a:txBody>
                  <a:tcPr/>
                </a:tc>
                <a:tc>
                  <a:txBody>
                    <a:bodyPr/>
                    <a:lstStyle/>
                    <a:p>
                      <a:r>
                        <a:rPr lang="en-ZA" dirty="0" smtClean="0"/>
                        <a:t>Candidate Final</a:t>
                      </a:r>
                      <a:r>
                        <a:rPr lang="en-ZA" baseline="0" dirty="0" smtClean="0"/>
                        <a:t> status </a:t>
                      </a:r>
                      <a:endParaRPr lang="en-ZA" dirty="0"/>
                    </a:p>
                  </a:txBody>
                  <a:tcPr/>
                </a:tc>
              </a:tr>
              <a:tr h="1153297">
                <a:tc>
                  <a:txBody>
                    <a:bodyPr/>
                    <a:lstStyle/>
                    <a:p>
                      <a:r>
                        <a:rPr lang="en-ZA" dirty="0" smtClean="0"/>
                        <a:t>Agriculture &amp; Home Economics</a:t>
                      </a:r>
                      <a:endParaRPr lang="en-ZA" dirty="0"/>
                    </a:p>
                  </a:txBody>
                  <a:tcPr/>
                </a:tc>
                <a:tc>
                  <a:txBody>
                    <a:bodyPr/>
                    <a:lstStyle/>
                    <a:p>
                      <a:r>
                        <a:rPr lang="en-ZA" dirty="0" smtClean="0"/>
                        <a:t>English</a:t>
                      </a:r>
                      <a:endParaRPr lang="en-ZA" dirty="0"/>
                    </a:p>
                  </a:txBody>
                  <a:tcPr/>
                </a:tc>
                <a:tc>
                  <a:txBody>
                    <a:bodyPr/>
                    <a:lstStyle/>
                    <a:p>
                      <a:r>
                        <a:rPr lang="en-ZA" dirty="0" smtClean="0"/>
                        <a:t>Completed a year after the normal duration</a:t>
                      </a:r>
                      <a:endParaRPr lang="en-ZA" dirty="0"/>
                    </a:p>
                  </a:txBody>
                  <a:tcPr/>
                </a:tc>
              </a:tr>
              <a:tr h="1153297">
                <a:tc>
                  <a:txBody>
                    <a:bodyPr/>
                    <a:lstStyle/>
                    <a:p>
                      <a:r>
                        <a:rPr lang="en-ZA" dirty="0" smtClean="0"/>
                        <a:t>Religious</a:t>
                      </a:r>
                      <a:r>
                        <a:rPr lang="en-ZA" baseline="0" dirty="0" smtClean="0"/>
                        <a:t> Education &amp; Social Studies</a:t>
                      </a:r>
                      <a:endParaRPr lang="en-ZA" dirty="0"/>
                    </a:p>
                  </a:txBody>
                  <a:tcPr/>
                </a:tc>
                <a:tc>
                  <a:txBody>
                    <a:bodyPr/>
                    <a:lstStyle/>
                    <a:p>
                      <a:r>
                        <a:rPr lang="en-ZA" dirty="0" smtClean="0"/>
                        <a:t>English</a:t>
                      </a:r>
                    </a:p>
                    <a:p>
                      <a:r>
                        <a:rPr lang="en-ZA" dirty="0" smtClean="0"/>
                        <a:t>Home Economics</a:t>
                      </a:r>
                      <a:endParaRPr lang="en-ZA" dirty="0"/>
                    </a:p>
                  </a:txBody>
                  <a:tcPr/>
                </a:tc>
                <a:tc>
                  <a:txBody>
                    <a:bodyPr/>
                    <a:lstStyle/>
                    <a:p>
                      <a:r>
                        <a:rPr lang="en-ZA" dirty="0" smtClean="0"/>
                        <a:t>Withdrew</a:t>
                      </a:r>
                      <a:endParaRPr lang="en-ZA" dirty="0"/>
                    </a:p>
                  </a:txBody>
                  <a:tcPr/>
                </a:tc>
              </a:tr>
              <a:tr h="1153297">
                <a:tc>
                  <a:txBody>
                    <a:bodyPr/>
                    <a:lstStyle/>
                    <a:p>
                      <a:r>
                        <a:rPr lang="en-ZA" dirty="0" smtClean="0"/>
                        <a:t>Religious</a:t>
                      </a:r>
                      <a:r>
                        <a:rPr lang="en-ZA" baseline="0" dirty="0" smtClean="0"/>
                        <a:t> Education &amp; Social Studies</a:t>
                      </a:r>
                      <a:endParaRPr lang="en-ZA" dirty="0"/>
                    </a:p>
                  </a:txBody>
                  <a:tcPr/>
                </a:tc>
                <a:tc>
                  <a:txBody>
                    <a:bodyPr/>
                    <a:lstStyle/>
                    <a:p>
                      <a:r>
                        <a:rPr lang="en-ZA" dirty="0" smtClean="0"/>
                        <a:t>Math, Science</a:t>
                      </a:r>
                    </a:p>
                    <a:p>
                      <a:r>
                        <a:rPr lang="en-ZA" dirty="0" smtClean="0"/>
                        <a:t>Agriculture</a:t>
                      </a:r>
                      <a:endParaRPr lang="en-ZA" dirty="0"/>
                    </a:p>
                  </a:txBody>
                  <a:tcPr/>
                </a:tc>
                <a:tc>
                  <a:txBody>
                    <a:bodyPr/>
                    <a:lstStyle/>
                    <a:p>
                      <a:r>
                        <a:rPr lang="en-ZA" dirty="0" smtClean="0"/>
                        <a:t>Withdrew</a:t>
                      </a:r>
                      <a:endParaRPr lang="en-ZA" dirty="0"/>
                    </a:p>
                  </a:txBody>
                  <a:tcPr/>
                </a:tc>
              </a:tr>
            </a:tbl>
          </a:graphicData>
        </a:graphic>
      </p:graphicFrame>
      <p:sp>
        <p:nvSpPr>
          <p:cNvPr id="8" name="Slide Number Placeholder 7"/>
          <p:cNvSpPr>
            <a:spLocks noGrp="1"/>
          </p:cNvSpPr>
          <p:nvPr>
            <p:ph type="sldNum" sz="quarter" idx="12"/>
          </p:nvPr>
        </p:nvSpPr>
        <p:spPr/>
        <p:txBody>
          <a:bodyPr/>
          <a:lstStyle/>
          <a:p>
            <a:fld id="{5C54381A-B578-4F62-AE8C-6AE4BF5F3359}" type="slidenum">
              <a:rPr lang="en-ZA" sz="2000" b="1" smtClean="0">
                <a:solidFill>
                  <a:srgbClr val="FF0000"/>
                </a:solidFill>
              </a:rPr>
              <a:pPr/>
              <a:t>5</a:t>
            </a:fld>
            <a:endParaRPr lang="en-ZA" sz="2000" b="1" dirty="0">
              <a:solidFill>
                <a:srgbClr val="FF0000"/>
              </a:solidFill>
            </a:endParaRPr>
          </a:p>
        </p:txBody>
      </p:sp>
    </p:spTree>
    <p:extLst>
      <p:ext uri="{BB962C8B-B14F-4D97-AF65-F5344CB8AC3E}">
        <p14:creationId xmlns="" xmlns:p14="http://schemas.microsoft.com/office/powerpoint/2010/main" val="135030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Problem Statement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109728" indent="0">
              <a:buNone/>
            </a:pPr>
            <a:r>
              <a:rPr lang="en-ZA" sz="2800" smtClean="0">
                <a:latin typeface="Times New Roman" pitchFamily="18" charset="0"/>
                <a:cs typeface="Times New Roman" pitchFamily="18" charset="0"/>
              </a:rPr>
              <a:t>2015/16 Intake                  </a:t>
            </a:r>
            <a:endParaRPr lang="en-ZA" sz="2800" dirty="0" smtClean="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3005315746"/>
              </p:ext>
            </p:extLst>
          </p:nvPr>
        </p:nvGraphicFramePr>
        <p:xfrm>
          <a:off x="990600" y="2209800"/>
          <a:ext cx="7696200" cy="3977640"/>
        </p:xfrm>
        <a:graphic>
          <a:graphicData uri="http://schemas.openxmlformats.org/drawingml/2006/table">
            <a:tbl>
              <a:tblPr firstRow="1" bandRow="1">
                <a:tableStyleId>{5C22544A-7EE6-4342-B048-85BDC9FD1C3A}</a:tableStyleId>
              </a:tblPr>
              <a:tblGrid>
                <a:gridCol w="2286000"/>
                <a:gridCol w="2133600"/>
                <a:gridCol w="3276600"/>
              </a:tblGrid>
              <a:tr h="735227">
                <a:tc>
                  <a:txBody>
                    <a:bodyPr/>
                    <a:lstStyle/>
                    <a:p>
                      <a:r>
                        <a:rPr lang="en-ZA" dirty="0" smtClean="0"/>
                        <a:t>Subject s opted</a:t>
                      </a:r>
                      <a:r>
                        <a:rPr lang="en-ZA" baseline="0" dirty="0" smtClean="0"/>
                        <a:t> for on admissions</a:t>
                      </a:r>
                      <a:endParaRPr lang="en-ZA" dirty="0"/>
                    </a:p>
                  </a:txBody>
                  <a:tcPr/>
                </a:tc>
                <a:tc>
                  <a:txBody>
                    <a:bodyPr/>
                    <a:lstStyle/>
                    <a:p>
                      <a:r>
                        <a:rPr lang="en-ZA" dirty="0" smtClean="0"/>
                        <a:t>Subject s failed in Year 1</a:t>
                      </a:r>
                      <a:endParaRPr lang="en-ZA" dirty="0"/>
                    </a:p>
                  </a:txBody>
                  <a:tcPr/>
                </a:tc>
                <a:tc>
                  <a:txBody>
                    <a:bodyPr/>
                    <a:lstStyle/>
                    <a:p>
                      <a:r>
                        <a:rPr lang="en-ZA" dirty="0" smtClean="0"/>
                        <a:t>Candidate Final</a:t>
                      </a:r>
                      <a:r>
                        <a:rPr lang="en-ZA" baseline="0" dirty="0" smtClean="0"/>
                        <a:t> status </a:t>
                      </a:r>
                      <a:endParaRPr lang="en-ZA" dirty="0"/>
                    </a:p>
                  </a:txBody>
                  <a:tcPr/>
                </a:tc>
              </a:tr>
              <a:tr h="1050324">
                <a:tc>
                  <a:txBody>
                    <a:bodyPr/>
                    <a:lstStyle/>
                    <a:p>
                      <a:r>
                        <a:rPr lang="en-ZA" dirty="0" smtClean="0"/>
                        <a:t>English</a:t>
                      </a:r>
                      <a:r>
                        <a:rPr lang="en-ZA" baseline="0" dirty="0" smtClean="0"/>
                        <a:t> &amp; Setswana</a:t>
                      </a:r>
                      <a:endParaRPr lang="en-ZA" dirty="0"/>
                    </a:p>
                  </a:txBody>
                  <a:tcPr/>
                </a:tc>
                <a:tc>
                  <a:txBody>
                    <a:bodyPr/>
                    <a:lstStyle/>
                    <a:p>
                      <a:r>
                        <a:rPr lang="en-ZA" dirty="0" smtClean="0"/>
                        <a:t>Mathematics</a:t>
                      </a:r>
                    </a:p>
                    <a:p>
                      <a:endParaRPr lang="en-ZA" dirty="0" smtClean="0"/>
                    </a:p>
                    <a:p>
                      <a:r>
                        <a:rPr lang="en-ZA" dirty="0" smtClean="0"/>
                        <a:t>(F&amp;D)</a:t>
                      </a:r>
                      <a:endParaRPr lang="en-ZA" dirty="0"/>
                    </a:p>
                  </a:txBody>
                  <a:tcPr/>
                </a:tc>
                <a:tc>
                  <a:txBody>
                    <a:bodyPr/>
                    <a:lstStyle/>
                    <a:p>
                      <a:r>
                        <a:rPr lang="en-ZA" dirty="0" smtClean="0"/>
                        <a:t>Re-admission</a:t>
                      </a:r>
                      <a:r>
                        <a:rPr lang="en-ZA" baseline="0" dirty="0" smtClean="0"/>
                        <a:t> was due 2018/19 but never turned up.</a:t>
                      </a:r>
                      <a:endParaRPr lang="en-ZA" dirty="0"/>
                    </a:p>
                  </a:txBody>
                  <a:tcPr/>
                </a:tc>
              </a:tr>
              <a:tr h="729049">
                <a:tc>
                  <a:txBody>
                    <a:bodyPr/>
                    <a:lstStyle/>
                    <a:p>
                      <a:r>
                        <a:rPr lang="en-ZA" dirty="0" smtClean="0"/>
                        <a:t>English</a:t>
                      </a:r>
                      <a:r>
                        <a:rPr lang="en-ZA" baseline="0" dirty="0" smtClean="0"/>
                        <a:t> &amp; Setswana</a:t>
                      </a:r>
                      <a:endParaRPr lang="en-ZA" dirty="0"/>
                    </a:p>
                  </a:txBody>
                  <a:tcPr/>
                </a:tc>
                <a:tc>
                  <a:txBody>
                    <a:bodyPr/>
                    <a:lstStyle/>
                    <a:p>
                      <a:r>
                        <a:rPr lang="en-ZA" dirty="0" smtClean="0"/>
                        <a:t>Mathematics</a:t>
                      </a:r>
                    </a:p>
                    <a:p>
                      <a:r>
                        <a:rPr lang="en-ZA" dirty="0" smtClean="0"/>
                        <a:t>(F&amp;R)</a:t>
                      </a:r>
                      <a:endParaRPr lang="en-ZA" dirty="0"/>
                    </a:p>
                  </a:txBody>
                  <a:tcPr/>
                </a:tc>
                <a:tc>
                  <a:txBody>
                    <a:bodyPr/>
                    <a:lstStyle/>
                    <a:p>
                      <a:r>
                        <a:rPr lang="en-ZA" dirty="0" smtClean="0"/>
                        <a:t>Now in year three,   had</a:t>
                      </a:r>
                      <a:r>
                        <a:rPr lang="en-ZA" baseline="0" dirty="0" smtClean="0"/>
                        <a:t> to repeat Year 1</a:t>
                      </a:r>
                      <a:endParaRPr lang="en-ZA" dirty="0"/>
                    </a:p>
                  </a:txBody>
                  <a:tcPr/>
                </a:tc>
              </a:tr>
              <a:tr h="1050324">
                <a:tc>
                  <a:txBody>
                    <a:bodyPr/>
                    <a:lstStyle/>
                    <a:p>
                      <a:r>
                        <a:rPr lang="en-ZA" dirty="0" smtClean="0"/>
                        <a:t>English</a:t>
                      </a:r>
                      <a:r>
                        <a:rPr lang="en-ZA" baseline="0" dirty="0" smtClean="0"/>
                        <a:t> &amp; Setswana</a:t>
                      </a:r>
                      <a:endParaRPr lang="en-ZA" dirty="0"/>
                    </a:p>
                  </a:txBody>
                  <a:tcPr/>
                </a:tc>
                <a:tc>
                  <a:txBody>
                    <a:bodyPr/>
                    <a:lstStyle/>
                    <a:p>
                      <a:r>
                        <a:rPr lang="en-ZA" dirty="0" smtClean="0"/>
                        <a:t>Mathematics,  Science</a:t>
                      </a:r>
                    </a:p>
                    <a:p>
                      <a:r>
                        <a:rPr lang="en-ZA" dirty="0" smtClean="0"/>
                        <a:t>Agriculture</a:t>
                      </a:r>
                    </a:p>
                    <a:p>
                      <a:r>
                        <a:rPr lang="en-ZA" dirty="0" smtClean="0"/>
                        <a:t>Physical Education</a:t>
                      </a:r>
                    </a:p>
                    <a:p>
                      <a:r>
                        <a:rPr lang="en-ZA" dirty="0" smtClean="0"/>
                        <a:t>(F&amp;R)</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Has been twice unsuccessful in the programme.  (Fail &amp; Exclude)</a:t>
                      </a:r>
                    </a:p>
                    <a:p>
                      <a:endParaRPr lang="en-ZA" dirty="0"/>
                    </a:p>
                  </a:txBody>
                  <a:tcPr/>
                </a:tc>
              </a:tr>
            </a:tbl>
          </a:graphicData>
        </a:graphic>
      </p:graphicFrame>
      <p:sp>
        <p:nvSpPr>
          <p:cNvPr id="8" name="Slide Number Placeholder 7"/>
          <p:cNvSpPr>
            <a:spLocks noGrp="1"/>
          </p:cNvSpPr>
          <p:nvPr>
            <p:ph type="sldNum" sz="quarter" idx="12"/>
          </p:nvPr>
        </p:nvSpPr>
        <p:spPr/>
        <p:txBody>
          <a:bodyPr/>
          <a:lstStyle/>
          <a:p>
            <a:fld id="{5C54381A-B578-4F62-AE8C-6AE4BF5F3359}" type="slidenum">
              <a:rPr lang="en-ZA" sz="2000" b="1" smtClean="0">
                <a:solidFill>
                  <a:srgbClr val="FF0000"/>
                </a:solidFill>
              </a:rPr>
              <a:pPr/>
              <a:t>6</a:t>
            </a:fld>
            <a:endParaRPr lang="en-ZA" sz="2000" b="1" dirty="0">
              <a:solidFill>
                <a:srgbClr val="FF0000"/>
              </a:solidFill>
            </a:endParaRPr>
          </a:p>
        </p:txBody>
      </p:sp>
    </p:spTree>
    <p:extLst>
      <p:ext uri="{BB962C8B-B14F-4D97-AF65-F5344CB8AC3E}">
        <p14:creationId xmlns="" xmlns:p14="http://schemas.microsoft.com/office/powerpoint/2010/main" val="157776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Problem Statement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109728" indent="0">
              <a:buNone/>
            </a:pPr>
            <a:r>
              <a:rPr lang="en-ZA" sz="2800" smtClean="0">
                <a:latin typeface="Times New Roman" pitchFamily="18" charset="0"/>
                <a:cs typeface="Times New Roman" pitchFamily="18" charset="0"/>
              </a:rPr>
              <a:t>2016/17 Intake                </a:t>
            </a:r>
          </a:p>
          <a:p>
            <a:pPr marL="624078" indent="-514350">
              <a:buAutoNum type="alphaLcParenR"/>
            </a:pPr>
            <a:endParaRPr lang="en-ZA" sz="28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646924635"/>
              </p:ext>
            </p:extLst>
          </p:nvPr>
        </p:nvGraphicFramePr>
        <p:xfrm>
          <a:off x="990600" y="2209800"/>
          <a:ext cx="7696200" cy="3564924"/>
        </p:xfrm>
        <a:graphic>
          <a:graphicData uri="http://schemas.openxmlformats.org/drawingml/2006/table">
            <a:tbl>
              <a:tblPr firstRow="1" bandRow="1">
                <a:tableStyleId>{5C22544A-7EE6-4342-B048-85BDC9FD1C3A}</a:tableStyleId>
              </a:tblPr>
              <a:tblGrid>
                <a:gridCol w="2286000"/>
                <a:gridCol w="2133600"/>
                <a:gridCol w="3276600"/>
              </a:tblGrid>
              <a:tr h="735227">
                <a:tc>
                  <a:txBody>
                    <a:bodyPr/>
                    <a:lstStyle/>
                    <a:p>
                      <a:r>
                        <a:rPr lang="en-ZA" dirty="0" smtClean="0"/>
                        <a:t>Subject s opted</a:t>
                      </a:r>
                      <a:r>
                        <a:rPr lang="en-ZA" baseline="0" dirty="0" smtClean="0"/>
                        <a:t> for on admissions</a:t>
                      </a:r>
                      <a:endParaRPr lang="en-ZA" dirty="0"/>
                    </a:p>
                  </a:txBody>
                  <a:tcPr/>
                </a:tc>
                <a:tc>
                  <a:txBody>
                    <a:bodyPr/>
                    <a:lstStyle/>
                    <a:p>
                      <a:r>
                        <a:rPr lang="en-ZA" dirty="0" smtClean="0"/>
                        <a:t>Subject s failed in Year 1</a:t>
                      </a:r>
                      <a:endParaRPr lang="en-ZA" dirty="0"/>
                    </a:p>
                  </a:txBody>
                  <a:tcPr/>
                </a:tc>
                <a:tc>
                  <a:txBody>
                    <a:bodyPr/>
                    <a:lstStyle/>
                    <a:p>
                      <a:r>
                        <a:rPr lang="en-ZA" dirty="0" smtClean="0"/>
                        <a:t>Candidate Final</a:t>
                      </a:r>
                      <a:r>
                        <a:rPr lang="en-ZA" baseline="0" dirty="0" smtClean="0"/>
                        <a:t> status </a:t>
                      </a:r>
                      <a:endParaRPr lang="en-ZA" dirty="0"/>
                    </a:p>
                  </a:txBody>
                  <a:tcPr/>
                </a:tc>
              </a:tr>
              <a:tr h="1050324">
                <a:tc>
                  <a:txBody>
                    <a:bodyPr/>
                    <a:lstStyle/>
                    <a:p>
                      <a:r>
                        <a:rPr lang="en-ZA" dirty="0" smtClean="0"/>
                        <a:t>Art &amp; Music</a:t>
                      </a:r>
                      <a:endParaRPr lang="en-ZA" dirty="0"/>
                    </a:p>
                  </a:txBody>
                  <a:tcPr/>
                </a:tc>
                <a:tc>
                  <a:txBody>
                    <a:bodyPr/>
                    <a:lstStyle/>
                    <a:p>
                      <a:r>
                        <a:rPr lang="en-ZA" dirty="0" smtClean="0"/>
                        <a:t>Mathematics</a:t>
                      </a:r>
                    </a:p>
                    <a:p>
                      <a:endParaRPr lang="en-ZA" dirty="0" smtClean="0"/>
                    </a:p>
                    <a:p>
                      <a:r>
                        <a:rPr lang="en-ZA" dirty="0" smtClean="0"/>
                        <a:t>(F&amp;</a:t>
                      </a:r>
                      <a:r>
                        <a:rPr lang="en-ZA" baseline="0" dirty="0" smtClean="0"/>
                        <a:t>R</a:t>
                      </a:r>
                      <a:r>
                        <a:rPr lang="en-ZA" dirty="0" smtClean="0"/>
                        <a:t>)</a:t>
                      </a:r>
                      <a:endParaRPr lang="en-ZA" dirty="0"/>
                    </a:p>
                  </a:txBody>
                  <a:tcPr/>
                </a:tc>
                <a:tc>
                  <a:txBody>
                    <a:bodyPr/>
                    <a:lstStyle/>
                    <a:p>
                      <a:r>
                        <a:rPr lang="en-ZA" dirty="0" smtClean="0"/>
                        <a:t>Now in year </a:t>
                      </a:r>
                      <a:r>
                        <a:rPr lang="en-ZA" baseline="0" dirty="0" smtClean="0"/>
                        <a:t> 2;</a:t>
                      </a:r>
                      <a:r>
                        <a:rPr lang="en-ZA" dirty="0" smtClean="0"/>
                        <a:t>  </a:t>
                      </a:r>
                    </a:p>
                    <a:p>
                      <a:r>
                        <a:rPr lang="en-ZA" dirty="0" smtClean="0"/>
                        <a:t>Has R</a:t>
                      </a:r>
                      <a:r>
                        <a:rPr lang="en-ZA" baseline="0" dirty="0" smtClean="0"/>
                        <a:t>epeated  Year 1</a:t>
                      </a:r>
                      <a:endParaRPr lang="en-ZA" dirty="0"/>
                    </a:p>
                  </a:txBody>
                  <a:tcPr/>
                </a:tc>
              </a:tr>
              <a:tr h="729049">
                <a:tc>
                  <a:txBody>
                    <a:bodyPr/>
                    <a:lstStyle/>
                    <a:p>
                      <a:r>
                        <a:rPr lang="en-ZA" dirty="0" smtClean="0"/>
                        <a:t>Religious Education &amp; Social Studies</a:t>
                      </a:r>
                      <a:endParaRPr lang="en-ZA" dirty="0"/>
                    </a:p>
                  </a:txBody>
                  <a:tcPr/>
                </a:tc>
                <a:tc>
                  <a:txBody>
                    <a:bodyPr/>
                    <a:lstStyle/>
                    <a:p>
                      <a:r>
                        <a:rPr lang="en-ZA" dirty="0" smtClean="0"/>
                        <a:t>Mathematics</a:t>
                      </a:r>
                    </a:p>
                    <a:p>
                      <a:r>
                        <a:rPr lang="en-ZA" dirty="0" smtClean="0"/>
                        <a:t>(F&amp;R)</a:t>
                      </a:r>
                      <a:endParaRPr lang="en-ZA" dirty="0"/>
                    </a:p>
                  </a:txBody>
                  <a:tcPr/>
                </a:tc>
                <a:tc>
                  <a:txBody>
                    <a:bodyPr/>
                    <a:lstStyle/>
                    <a:p>
                      <a:r>
                        <a:rPr lang="en-ZA" dirty="0" smtClean="0"/>
                        <a:t>Now in year </a:t>
                      </a:r>
                      <a:r>
                        <a:rPr lang="en-ZA" baseline="0" dirty="0" smtClean="0"/>
                        <a:t> 2;</a:t>
                      </a:r>
                      <a:r>
                        <a:rPr lang="en-ZA" dirty="0" smtClean="0"/>
                        <a:t>  </a:t>
                      </a:r>
                    </a:p>
                    <a:p>
                      <a:r>
                        <a:rPr lang="en-ZA" dirty="0" smtClean="0"/>
                        <a:t>Has R</a:t>
                      </a:r>
                      <a:r>
                        <a:rPr lang="en-ZA" baseline="0" dirty="0" smtClean="0"/>
                        <a:t>epeated  Year 1</a:t>
                      </a:r>
                      <a:endParaRPr lang="en-ZA" dirty="0"/>
                    </a:p>
                  </a:txBody>
                  <a:tcPr/>
                </a:tc>
              </a:tr>
              <a:tr h="1050324">
                <a:tc>
                  <a:txBody>
                    <a:bodyPr/>
                    <a:lstStyle/>
                    <a:p>
                      <a:r>
                        <a:rPr lang="en-ZA" dirty="0" smtClean="0"/>
                        <a:t>Agriculture &amp; Home Economics </a:t>
                      </a:r>
                      <a:endParaRPr lang="en-ZA" dirty="0"/>
                    </a:p>
                  </a:txBody>
                  <a:tcPr/>
                </a:tc>
                <a:tc>
                  <a:txBody>
                    <a:bodyPr/>
                    <a:lstStyle/>
                    <a:p>
                      <a:r>
                        <a:rPr lang="en-ZA" dirty="0" smtClean="0"/>
                        <a:t>Science</a:t>
                      </a:r>
                    </a:p>
                    <a:p>
                      <a:r>
                        <a:rPr lang="en-ZA" dirty="0" smtClean="0"/>
                        <a:t>(F&amp;D)</a:t>
                      </a:r>
                      <a:endParaRPr lang="en-ZA" dirty="0"/>
                    </a:p>
                  </a:txBody>
                  <a:tcPr/>
                </a:tc>
                <a:tc>
                  <a:txBody>
                    <a:bodyPr/>
                    <a:lstStyle/>
                    <a:p>
                      <a:r>
                        <a:rPr lang="en-ZA" dirty="0" smtClean="0"/>
                        <a:t>Was</a:t>
                      </a:r>
                      <a:r>
                        <a:rPr lang="en-ZA" baseline="0" dirty="0" smtClean="0"/>
                        <a:t> to be r</a:t>
                      </a:r>
                      <a:r>
                        <a:rPr lang="en-ZA" dirty="0" smtClean="0"/>
                        <a:t>e-admitted</a:t>
                      </a:r>
                      <a:r>
                        <a:rPr lang="en-ZA" baseline="0" dirty="0" smtClean="0"/>
                        <a:t> into the</a:t>
                      </a:r>
                      <a:r>
                        <a:rPr lang="en-ZA" dirty="0" smtClean="0"/>
                        <a:t> programme after lapse of one</a:t>
                      </a:r>
                      <a:r>
                        <a:rPr lang="en-ZA" baseline="0" dirty="0" smtClean="0"/>
                        <a:t> year;   never turned up.</a:t>
                      </a:r>
                      <a:endParaRPr lang="en-ZA" dirty="0"/>
                    </a:p>
                  </a:txBody>
                  <a:tcPr/>
                </a:tc>
              </a:tr>
            </a:tbl>
          </a:graphicData>
        </a:graphic>
      </p:graphicFrame>
      <p:sp>
        <p:nvSpPr>
          <p:cNvPr id="8" name="Slide Number Placeholder 7"/>
          <p:cNvSpPr>
            <a:spLocks noGrp="1"/>
          </p:cNvSpPr>
          <p:nvPr>
            <p:ph type="sldNum" sz="quarter" idx="12"/>
          </p:nvPr>
        </p:nvSpPr>
        <p:spPr/>
        <p:txBody>
          <a:bodyPr/>
          <a:lstStyle/>
          <a:p>
            <a:fld id="{5C54381A-B578-4F62-AE8C-6AE4BF5F3359}" type="slidenum">
              <a:rPr lang="en-ZA" sz="2000" b="1" smtClean="0">
                <a:solidFill>
                  <a:srgbClr val="FF0000"/>
                </a:solidFill>
              </a:rPr>
              <a:pPr/>
              <a:t>7</a:t>
            </a:fld>
            <a:endParaRPr lang="en-ZA" sz="2000" b="1" dirty="0">
              <a:solidFill>
                <a:srgbClr val="FF0000"/>
              </a:solidFill>
            </a:endParaRPr>
          </a:p>
        </p:txBody>
      </p:sp>
    </p:spTree>
    <p:extLst>
      <p:ext uri="{BB962C8B-B14F-4D97-AF65-F5344CB8AC3E}">
        <p14:creationId xmlns="" xmlns:p14="http://schemas.microsoft.com/office/powerpoint/2010/main" val="73855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a:bodyPr>
          <a:lstStyle/>
          <a:p>
            <a:pPr algn="ctr"/>
            <a:r>
              <a:rPr lang="en-ZA" sz="4000" smtClean="0">
                <a:solidFill>
                  <a:srgbClr val="C00000"/>
                </a:solidFill>
                <a:latin typeface="Times New Roman" pitchFamily="18" charset="0"/>
                <a:cs typeface="Times New Roman" pitchFamily="18" charset="0"/>
              </a:rPr>
              <a:t>Problem Statement cont…</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143000"/>
            <a:ext cx="8001000" cy="5486400"/>
          </a:xfrm>
        </p:spPr>
        <p:txBody>
          <a:bodyPr>
            <a:noAutofit/>
          </a:bodyPr>
          <a:lstStyle/>
          <a:p>
            <a:pPr marL="109728" indent="0">
              <a:buNone/>
            </a:pPr>
            <a:r>
              <a:rPr lang="en-ZA" sz="2800" smtClean="0">
                <a:latin typeface="Times New Roman" pitchFamily="18" charset="0"/>
                <a:cs typeface="Times New Roman" pitchFamily="18" charset="0"/>
              </a:rPr>
              <a:t>2017/18 Intake                </a:t>
            </a:r>
          </a:p>
          <a:p>
            <a:pPr marL="109728" indent="0">
              <a:buNone/>
            </a:pPr>
            <a:endParaRPr lang="en-ZA" sz="2800" dirty="0">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761600013"/>
              </p:ext>
            </p:extLst>
          </p:nvPr>
        </p:nvGraphicFramePr>
        <p:xfrm>
          <a:off x="990600" y="2209800"/>
          <a:ext cx="7696200" cy="3962401"/>
        </p:xfrm>
        <a:graphic>
          <a:graphicData uri="http://schemas.openxmlformats.org/drawingml/2006/table">
            <a:tbl>
              <a:tblPr firstRow="1" bandRow="1">
                <a:tableStyleId>{5C22544A-7EE6-4342-B048-85BDC9FD1C3A}</a:tableStyleId>
              </a:tblPr>
              <a:tblGrid>
                <a:gridCol w="2286000"/>
                <a:gridCol w="2133600"/>
                <a:gridCol w="3276600"/>
              </a:tblGrid>
              <a:tr h="710843">
                <a:tc>
                  <a:txBody>
                    <a:bodyPr/>
                    <a:lstStyle/>
                    <a:p>
                      <a:r>
                        <a:rPr lang="en-ZA" dirty="0" smtClean="0"/>
                        <a:t>Subject s opted</a:t>
                      </a:r>
                      <a:r>
                        <a:rPr lang="en-ZA" baseline="0" dirty="0" smtClean="0"/>
                        <a:t> for on admissions</a:t>
                      </a:r>
                      <a:endParaRPr lang="en-ZA" dirty="0"/>
                    </a:p>
                  </a:txBody>
                  <a:tcPr/>
                </a:tc>
                <a:tc>
                  <a:txBody>
                    <a:bodyPr/>
                    <a:lstStyle/>
                    <a:p>
                      <a:r>
                        <a:rPr lang="en-ZA" dirty="0" smtClean="0"/>
                        <a:t>Subject s failed in Year 1</a:t>
                      </a:r>
                      <a:endParaRPr lang="en-ZA" dirty="0"/>
                    </a:p>
                  </a:txBody>
                  <a:tcPr/>
                </a:tc>
                <a:tc>
                  <a:txBody>
                    <a:bodyPr/>
                    <a:lstStyle/>
                    <a:p>
                      <a:r>
                        <a:rPr lang="en-ZA" dirty="0" smtClean="0"/>
                        <a:t>Candidate Final</a:t>
                      </a:r>
                      <a:r>
                        <a:rPr lang="en-ZA" baseline="0" dirty="0" smtClean="0"/>
                        <a:t> status </a:t>
                      </a:r>
                      <a:endParaRPr lang="en-ZA" dirty="0"/>
                    </a:p>
                  </a:txBody>
                  <a:tcPr/>
                </a:tc>
              </a:tr>
              <a:tr h="762613">
                <a:tc>
                  <a:txBody>
                    <a:bodyPr/>
                    <a:lstStyle/>
                    <a:p>
                      <a:r>
                        <a:rPr lang="en-ZA" dirty="0" smtClean="0"/>
                        <a:t>English and Setswana</a:t>
                      </a:r>
                      <a:endParaRPr lang="en-ZA" dirty="0"/>
                    </a:p>
                  </a:txBody>
                  <a:tcPr/>
                </a:tc>
                <a:tc>
                  <a:txBody>
                    <a:bodyPr/>
                    <a:lstStyle/>
                    <a:p>
                      <a:r>
                        <a:rPr lang="en-ZA" dirty="0" smtClean="0"/>
                        <a:t>Music</a:t>
                      </a:r>
                    </a:p>
                    <a:p>
                      <a:r>
                        <a:rPr lang="en-ZA" dirty="0" smtClean="0"/>
                        <a:t>(Sup)</a:t>
                      </a:r>
                      <a:endParaRPr lang="en-ZA" dirty="0"/>
                    </a:p>
                  </a:txBody>
                  <a:tcPr/>
                </a:tc>
                <a:tc>
                  <a:txBody>
                    <a:bodyPr/>
                    <a:lstStyle/>
                    <a:p>
                      <a:r>
                        <a:rPr lang="en-ZA" dirty="0" smtClean="0"/>
                        <a:t>Progressed to year 2 after supplementing</a:t>
                      </a:r>
                      <a:endParaRPr lang="en-ZA" dirty="0"/>
                    </a:p>
                  </a:txBody>
                  <a:tcPr/>
                </a:tc>
              </a:tr>
              <a:tr h="704870">
                <a:tc>
                  <a:txBody>
                    <a:bodyPr/>
                    <a:lstStyle/>
                    <a:p>
                      <a:r>
                        <a:rPr lang="en-ZA" dirty="0" smtClean="0"/>
                        <a:t>Physical Education &amp; Home Economics</a:t>
                      </a:r>
                      <a:endParaRPr lang="en-ZA" dirty="0"/>
                    </a:p>
                  </a:txBody>
                  <a:tcPr/>
                </a:tc>
                <a:tc>
                  <a:txBody>
                    <a:bodyPr/>
                    <a:lstStyle/>
                    <a:p>
                      <a:r>
                        <a:rPr lang="en-ZA" dirty="0" smtClean="0"/>
                        <a:t>Music</a:t>
                      </a:r>
                    </a:p>
                    <a:p>
                      <a:r>
                        <a:rPr lang="en-ZA" dirty="0" smtClean="0"/>
                        <a:t>(Sup)</a:t>
                      </a:r>
                      <a:endParaRPr lang="en-ZA" dirty="0"/>
                    </a:p>
                  </a:txBody>
                  <a:tcPr/>
                </a:tc>
                <a:tc>
                  <a:txBody>
                    <a:bodyPr/>
                    <a:lstStyle/>
                    <a:p>
                      <a:r>
                        <a:rPr lang="en-ZA" dirty="0" smtClean="0"/>
                        <a:t>Progressed to year 2 after supplementing</a:t>
                      </a:r>
                      <a:endParaRPr lang="en-ZA" dirty="0"/>
                    </a:p>
                  </a:txBody>
                  <a:tcPr/>
                </a:tc>
              </a:tr>
              <a:tr h="768586">
                <a:tc>
                  <a:txBody>
                    <a:bodyPr/>
                    <a:lstStyle/>
                    <a:p>
                      <a:r>
                        <a:rPr lang="en-ZA" dirty="0" smtClean="0"/>
                        <a:t>Physical Education &amp; Home Economics </a:t>
                      </a:r>
                      <a:endParaRPr lang="en-ZA" dirty="0"/>
                    </a:p>
                  </a:txBody>
                  <a:tcPr/>
                </a:tc>
                <a:tc>
                  <a:txBody>
                    <a:bodyPr/>
                    <a:lstStyle/>
                    <a:p>
                      <a:r>
                        <a:rPr lang="en-ZA" dirty="0" smtClean="0"/>
                        <a:t>Music</a:t>
                      </a:r>
                    </a:p>
                    <a:p>
                      <a:r>
                        <a:rPr lang="en-ZA" dirty="0" smtClean="0"/>
                        <a:t>(Sup</a:t>
                      </a:r>
                      <a:endParaRPr lang="en-ZA" dirty="0"/>
                    </a:p>
                  </a:txBody>
                  <a:tcPr/>
                </a:tc>
                <a:tc>
                  <a:txBody>
                    <a:bodyPr/>
                    <a:lstStyle/>
                    <a:p>
                      <a:r>
                        <a:rPr lang="en-ZA" dirty="0" smtClean="0"/>
                        <a:t>Progressed to year 2 after supplementing.</a:t>
                      </a:r>
                      <a:endParaRPr lang="en-ZA" dirty="0"/>
                    </a:p>
                  </a:txBody>
                  <a:tcPr/>
                </a:tc>
              </a:tr>
              <a:tr h="1015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Religious Education &amp; Social Studies</a:t>
                      </a:r>
                    </a:p>
                    <a:p>
                      <a:endParaRPr lang="en-ZA" dirty="0"/>
                    </a:p>
                  </a:txBody>
                  <a:tcPr/>
                </a:tc>
                <a:tc>
                  <a:txBody>
                    <a:bodyPr/>
                    <a:lstStyle/>
                    <a:p>
                      <a:r>
                        <a:rPr lang="en-ZA" dirty="0" smtClean="0"/>
                        <a:t>Music</a:t>
                      </a:r>
                    </a:p>
                    <a:p>
                      <a:r>
                        <a:rPr lang="en-ZA" dirty="0" smtClean="0"/>
                        <a:t>(Sup)</a:t>
                      </a:r>
                    </a:p>
                  </a:txBody>
                  <a:tcPr/>
                </a:tc>
                <a:tc>
                  <a:txBody>
                    <a:bodyPr/>
                    <a:lstStyle/>
                    <a:p>
                      <a:r>
                        <a:rPr lang="en-ZA" dirty="0" smtClean="0"/>
                        <a:t>Progressed to year 2 after supplementing</a:t>
                      </a:r>
                    </a:p>
                  </a:txBody>
                  <a:tcPr/>
                </a:tc>
              </a:tr>
            </a:tbl>
          </a:graphicData>
        </a:graphic>
      </p:graphicFrame>
      <p:sp>
        <p:nvSpPr>
          <p:cNvPr id="8" name="Slide Number Placeholder 7"/>
          <p:cNvSpPr>
            <a:spLocks noGrp="1"/>
          </p:cNvSpPr>
          <p:nvPr>
            <p:ph type="sldNum" sz="quarter" idx="12"/>
          </p:nvPr>
        </p:nvSpPr>
        <p:spPr/>
        <p:txBody>
          <a:bodyPr/>
          <a:lstStyle/>
          <a:p>
            <a:fld id="{5C54381A-B578-4F62-AE8C-6AE4BF5F3359}" type="slidenum">
              <a:rPr lang="en-ZA" sz="2000" b="1" smtClean="0">
                <a:solidFill>
                  <a:srgbClr val="FF0000"/>
                </a:solidFill>
              </a:rPr>
              <a:pPr/>
              <a:t>8</a:t>
            </a:fld>
            <a:endParaRPr lang="en-ZA" sz="2000" b="1" dirty="0">
              <a:solidFill>
                <a:srgbClr val="FF0000"/>
              </a:solidFill>
            </a:endParaRPr>
          </a:p>
        </p:txBody>
      </p:sp>
    </p:spTree>
    <p:extLst>
      <p:ext uri="{BB962C8B-B14F-4D97-AF65-F5344CB8AC3E}">
        <p14:creationId xmlns="" xmlns:p14="http://schemas.microsoft.com/office/powerpoint/2010/main" val="27970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73162"/>
          </a:xfrm>
        </p:spPr>
        <p:txBody>
          <a:bodyPr>
            <a:normAutofit/>
          </a:bodyPr>
          <a:lstStyle/>
          <a:p>
            <a:pPr algn="ctr"/>
            <a:r>
              <a:rPr lang="en-ZA" sz="4000" smtClean="0">
                <a:solidFill>
                  <a:srgbClr val="C00000"/>
                </a:solidFill>
                <a:latin typeface="Times New Roman" pitchFamily="18" charset="0"/>
                <a:cs typeface="Times New Roman" pitchFamily="18" charset="0"/>
              </a:rPr>
              <a:t>Purpose of the study</a:t>
            </a:r>
            <a:endParaRPr lang="en-ZA" sz="4000" dirty="0">
              <a:solidFill>
                <a:srgbClr val="C00000"/>
              </a:solidFill>
              <a:latin typeface="Times New Roman" pitchFamily="18" charset="0"/>
              <a:cs typeface="Times New Roman" pitchFamily="18" charset="0"/>
            </a:endParaRPr>
          </a:p>
        </p:txBody>
      </p:sp>
      <p:sp>
        <p:nvSpPr>
          <p:cNvPr id="2" name="Content Placeholder 1"/>
          <p:cNvSpPr>
            <a:spLocks noGrp="1"/>
          </p:cNvSpPr>
          <p:nvPr>
            <p:ph idx="1"/>
          </p:nvPr>
        </p:nvSpPr>
        <p:spPr>
          <a:xfrm>
            <a:off x="990600" y="1676400"/>
            <a:ext cx="8001000" cy="4953000"/>
          </a:xfrm>
        </p:spPr>
        <p:txBody>
          <a:bodyPr>
            <a:noAutofit/>
          </a:bodyPr>
          <a:lstStyle/>
          <a:p>
            <a:pPr marL="0" indent="0">
              <a:spcBef>
                <a:spcPts val="0"/>
              </a:spcBef>
              <a:buNone/>
            </a:pPr>
            <a:r>
              <a:rPr lang="en-US" sz="2400" smtClean="0">
                <a:latin typeface="Times New Roman" pitchFamily="18" charset="0"/>
                <a:cs typeface="Times New Roman" pitchFamily="18" charset="0"/>
              </a:rPr>
              <a:t>1) What are your views whereby progression to year 2 of the </a:t>
            </a:r>
          </a:p>
          <a:p>
            <a:pPr marL="0" indent="0">
              <a:spcBef>
                <a:spcPts val="0"/>
              </a:spcBef>
              <a:buNone/>
            </a:pPr>
            <a:r>
              <a:rPr lang="en-US" sz="2400" smtClean="0">
                <a:latin typeface="Times New Roman" pitchFamily="18" charset="0"/>
                <a:cs typeface="Times New Roman" pitchFamily="18" charset="0"/>
              </a:rPr>
              <a:t>     DPE programme is based on  the  results for </a:t>
            </a:r>
          </a:p>
          <a:p>
            <a:pPr marL="0" indent="0">
              <a:spcBef>
                <a:spcPts val="0"/>
              </a:spcBef>
              <a:buNone/>
            </a:pPr>
            <a:r>
              <a:rPr lang="en-US" sz="2400" smtClean="0">
                <a:latin typeface="Times New Roman" pitchFamily="18" charset="0"/>
                <a:cs typeface="Times New Roman" pitchFamily="18" charset="0"/>
              </a:rPr>
              <a:t>     non-specialization area ( Foundation subjects)?</a:t>
            </a:r>
          </a:p>
          <a:p>
            <a:pPr marL="0" indent="0">
              <a:spcBef>
                <a:spcPts val="0"/>
              </a:spcBef>
              <a:buNone/>
            </a:pPr>
            <a:endParaRPr lang="en-US" sz="2400" smtClean="0">
              <a:latin typeface="Times New Roman" pitchFamily="18" charset="0"/>
              <a:cs typeface="Times New Roman" pitchFamily="18" charset="0"/>
            </a:endParaRPr>
          </a:p>
          <a:p>
            <a:pPr marL="0" indent="0">
              <a:spcBef>
                <a:spcPts val="0"/>
              </a:spcBef>
              <a:buNone/>
            </a:pPr>
            <a:r>
              <a:rPr lang="en-US" sz="2400" smtClean="0">
                <a:latin typeface="Times New Roman" pitchFamily="18" charset="0"/>
                <a:cs typeface="Times New Roman" pitchFamily="18" charset="0"/>
              </a:rPr>
              <a:t>2) At what stage of the DPE programme should candidates </a:t>
            </a:r>
          </a:p>
          <a:p>
            <a:pPr marL="0" indent="0">
              <a:spcBef>
                <a:spcPts val="0"/>
              </a:spcBef>
              <a:buNone/>
            </a:pPr>
            <a:r>
              <a:rPr lang="en-US" sz="2400" smtClean="0">
                <a:latin typeface="Times New Roman" pitchFamily="18" charset="0"/>
                <a:cs typeface="Times New Roman" pitchFamily="18" charset="0"/>
              </a:rPr>
              <a:t>    indicate areas of specialization?</a:t>
            </a:r>
          </a:p>
          <a:p>
            <a:pPr marL="0" indent="0">
              <a:spcBef>
                <a:spcPts val="0"/>
              </a:spcBef>
              <a:buNone/>
            </a:pPr>
            <a:endParaRPr lang="en-US" sz="2400" smtClean="0">
              <a:latin typeface="Times New Roman" pitchFamily="18" charset="0"/>
              <a:cs typeface="Times New Roman" pitchFamily="18" charset="0"/>
            </a:endParaRPr>
          </a:p>
          <a:p>
            <a:pPr marL="0" indent="0">
              <a:spcBef>
                <a:spcPts val="0"/>
              </a:spcBef>
              <a:buNone/>
            </a:pPr>
            <a:r>
              <a:rPr lang="en-US" sz="2400" smtClean="0">
                <a:latin typeface="Times New Roman" pitchFamily="18" charset="0"/>
                <a:cs typeface="Times New Roman" pitchFamily="18" charset="0"/>
              </a:rPr>
              <a:t>3) In your view what should the curriculum in year 1 of the </a:t>
            </a:r>
          </a:p>
          <a:p>
            <a:pPr marL="0" indent="0">
              <a:spcBef>
                <a:spcPts val="0"/>
              </a:spcBef>
              <a:buNone/>
            </a:pPr>
            <a:r>
              <a:rPr lang="en-US" sz="2400" smtClean="0">
                <a:latin typeface="Times New Roman" pitchFamily="18" charset="0"/>
                <a:cs typeface="Times New Roman" pitchFamily="18" charset="0"/>
              </a:rPr>
              <a:t>     DPE  programme focus on?</a:t>
            </a:r>
          </a:p>
          <a:p>
            <a:pPr marL="571500" indent="-571500">
              <a:spcBef>
                <a:spcPts val="0"/>
              </a:spcBef>
              <a:buFont typeface="+mj-lt"/>
              <a:buAutoNum type="arabicParenR"/>
            </a:pPr>
            <a:endParaRPr lang="en-US" sz="2000" smtClean="0">
              <a:latin typeface="Times New Roman" pitchFamily="18" charset="0"/>
              <a:cs typeface="Times New Roman" pitchFamily="18" charset="0"/>
            </a:endParaRPr>
          </a:p>
          <a:p>
            <a:pPr marL="571500" indent="-571500">
              <a:buFont typeface="Arial" pitchFamily="34" charset="0"/>
              <a:buChar char="•"/>
            </a:pPr>
            <a:endParaRPr lang="en-US" sz="3600" smtClean="0">
              <a:latin typeface="Times New Roman" pitchFamily="18" charset="0"/>
              <a:cs typeface="Times New Roman" pitchFamily="18" charset="0"/>
            </a:endParaRPr>
          </a:p>
          <a:p>
            <a:pPr marL="624078" indent="-514350">
              <a:buAutoNum type="alphaLcParenR"/>
            </a:pPr>
            <a:endParaRPr lang="en-ZA" sz="28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458200" y="6248400"/>
            <a:ext cx="457200" cy="476250"/>
          </a:xfrm>
        </p:spPr>
        <p:txBody>
          <a:bodyPr/>
          <a:lstStyle/>
          <a:p>
            <a:fld id="{5C54381A-B578-4F62-AE8C-6AE4BF5F3359}" type="slidenum">
              <a:rPr lang="en-ZA" sz="2000" b="1" smtClean="0">
                <a:solidFill>
                  <a:srgbClr val="FF0000"/>
                </a:solidFill>
              </a:rPr>
              <a:pPr/>
              <a:t>9</a:t>
            </a:fld>
            <a:endParaRPr lang="en-ZA" sz="2000" b="1" dirty="0">
              <a:solidFill>
                <a:srgbClr val="FF0000"/>
              </a:solidFill>
            </a:endParaRPr>
          </a:p>
        </p:txBody>
      </p:sp>
    </p:spTree>
    <p:extLst>
      <p:ext uri="{BB962C8B-B14F-4D97-AF65-F5344CB8AC3E}">
        <p14:creationId xmlns="" xmlns:p14="http://schemas.microsoft.com/office/powerpoint/2010/main" val="96084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1503</TotalTime>
  <Words>2110</Words>
  <Application>Microsoft Office PowerPoint</Application>
  <PresentationFormat>On-screen Show (4:3)</PresentationFormat>
  <Paragraphs>331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                                                      13th  SAAEA CONFERENCE                     Theme: Quality Assessment in an era of educational reforms                   Sub-Theme: Using learner performance for accountability purposes,                                         implications for teaching and awarding decisions.          Topic: Assessment of year 1 learners in teacher training Colleges of                            Education (Primary)                                                                                  Presenters:-                                                                                 BG Nchabe                                                                                     GG Moampe                                                                     Tlokweng College of Education    </vt:lpstr>
      <vt:lpstr>Presentation outline</vt:lpstr>
      <vt:lpstr>Introduction</vt:lpstr>
      <vt:lpstr>Background Information</vt:lpstr>
      <vt:lpstr>Problem Statement</vt:lpstr>
      <vt:lpstr>Problem Statement cont…</vt:lpstr>
      <vt:lpstr>Problem Statement cont…</vt:lpstr>
      <vt:lpstr>Problem Statement cont…</vt:lpstr>
      <vt:lpstr>Purpose of the study</vt:lpstr>
      <vt:lpstr>Literature Review</vt:lpstr>
      <vt:lpstr>Literature Review cont…</vt:lpstr>
      <vt:lpstr>Methodology</vt:lpstr>
      <vt:lpstr>Data Collection and analysis</vt:lpstr>
      <vt:lpstr>Findings</vt:lpstr>
      <vt:lpstr>Findings cont…(Some quotes from teacher trainees )</vt:lpstr>
      <vt:lpstr>Findings cont…</vt:lpstr>
      <vt:lpstr>Findings cont…</vt:lpstr>
      <vt:lpstr>Findings cont…Lecturers’ Interviews </vt:lpstr>
      <vt:lpstr>Findings cont…(Some quotes from lecturers) </vt:lpstr>
      <vt:lpstr>Findings cont…Lecturers’ Interviews </vt:lpstr>
      <vt:lpstr>Findings cont…Lecturers’ Interviews </vt:lpstr>
      <vt:lpstr>Conclusion  </vt:lpstr>
      <vt:lpstr> Recommendations </vt:lpstr>
      <vt:lpstr>References cont…</vt:lpstr>
      <vt:lpstr>References </vt:lpstr>
      <vt:lpstr>Thank you for your valued attention.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Report on the Systems for Students’ Assessment and Records Management at Botswana College of Engineering and Technology (BCET) Presented to UBAI By  TASK TEAM MEMBERS</dc:title>
  <dc:creator>Gorataone Motlaleng</dc:creator>
  <cp:lastModifiedBy>tkce</cp:lastModifiedBy>
  <cp:revision>173</cp:revision>
  <dcterms:created xsi:type="dcterms:W3CDTF">2019-04-02T16:23:11Z</dcterms:created>
  <dcterms:modified xsi:type="dcterms:W3CDTF">2019-05-19T10:09:05Z</dcterms:modified>
</cp:coreProperties>
</file>